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4"/>
  </p:notesMasterIdLst>
  <p:sldIdLst>
    <p:sldId id="270" r:id="rId5"/>
    <p:sldId id="256" r:id="rId6"/>
    <p:sldId id="285" r:id="rId7"/>
    <p:sldId id="271" r:id="rId8"/>
    <p:sldId id="272" r:id="rId9"/>
    <p:sldId id="273" r:id="rId10"/>
    <p:sldId id="274" r:id="rId11"/>
    <p:sldId id="275" r:id="rId12"/>
    <p:sldId id="286" r:id="rId13"/>
    <p:sldId id="287" r:id="rId14"/>
    <p:sldId id="276" r:id="rId15"/>
    <p:sldId id="277" r:id="rId16"/>
    <p:sldId id="278" r:id="rId17"/>
    <p:sldId id="279" r:id="rId18"/>
    <p:sldId id="280" r:id="rId19"/>
    <p:sldId id="281" r:id="rId20"/>
    <p:sldId id="282" r:id="rId21"/>
    <p:sldId id="283" r:id="rId22"/>
    <p:sldId id="284" r:id="rId23"/>
  </p:sldIdLst>
  <p:sldSz cx="9144000" cy="6858000" type="screen4x3"/>
  <p:notesSz cx="6858000" cy="9144000"/>
  <p:embeddedFontLst>
    <p:embeddedFont>
      <p:font typeface="Bahnschrift Condensed" panose="020B0502040204020203" pitchFamily="34" charset="0"/>
      <p:regular r:id="rId25"/>
      <p:bold r:id="rId26"/>
    </p:embeddedFont>
    <p:embeddedFont>
      <p:font typeface="Century Gothic" panose="020B0502020202020204" pitchFamily="34" charset="0"/>
      <p:regular r:id="rId27"/>
      <p:bold r:id="rId28"/>
      <p:italic r:id="rId29"/>
      <p:boldItalic r:id="rId30"/>
    </p:embeddedFont>
    <p:embeddedFont>
      <p:font typeface="メイリオ" panose="020B0604030504040204" pitchFamily="50" charset="-128"/>
      <p:regular r:id="rId31"/>
      <p:bold r:id="rId32"/>
      <p:italic r:id="rId33"/>
      <p:boldItalic r:id="rId34"/>
    </p:embeddedFont>
    <p:embeddedFont>
      <p:font typeface="游ゴシック" panose="020B0400000000000000" pitchFamily="50" charset="-128"/>
      <p:regular r:id="rId35"/>
      <p:bold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FB5CF-27C1-464D-A8A2-D16DE108E04D}" v="2417" dt="2019-12-16T08:31:11.4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1" d="100"/>
          <a:sy n="111" d="100"/>
        </p:scale>
        <p:origin x="16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722550498"/>
              </p:ext>
            </p:extLst>
          </p:nvPr>
        </p:nvGraphicFramePr>
        <p:xfrm>
          <a:off x="599845" y="969361"/>
          <a:ext cx="6269990" cy="240792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2019.12.13</a:t>
                      </a:r>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2019.12.16</a:t>
                      </a:r>
                      <a:endParaRPr kumimoji="1" lang="ja-JP" altLang="en-US" sz="800" dirty="0"/>
                    </a:p>
                  </a:txBody>
                  <a:tcPr/>
                </a:tc>
                <a:tc>
                  <a:txBody>
                    <a:bodyPr/>
                    <a:lstStyle/>
                    <a:p>
                      <a:r>
                        <a:rPr kumimoji="1" lang="ja-JP" altLang="en-US" sz="800" dirty="0"/>
                        <a:t>・分解のアイテム詳細を見れるように修正。（</a:t>
                      </a:r>
                      <a:r>
                        <a:rPr kumimoji="1" lang="en-US" altLang="ja-JP" sz="800" dirty="0"/>
                        <a:t>P.4</a:t>
                      </a:r>
                      <a:r>
                        <a:rPr kumimoji="1" lang="ja-JP" altLang="en-US" sz="800" dirty="0"/>
                        <a:t>、</a:t>
                      </a:r>
                      <a:r>
                        <a:rPr kumimoji="1" lang="en-US" altLang="ja-JP" sz="800" dirty="0"/>
                        <a:t>P.17</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カード分解ポイントについて追記（</a:t>
                      </a:r>
                      <a:r>
                        <a:rPr kumimoji="1" lang="en-US" altLang="ja-JP" sz="800" dirty="0"/>
                        <a:t>P.2</a:t>
                      </a:r>
                      <a:r>
                        <a:rPr kumimoji="1" lang="ja-JP" altLang="en-US" sz="800" dirty="0"/>
                        <a:t>）</a:t>
                      </a:r>
                      <a:endParaRPr kumimoji="1" lang="en-US" altLang="ja-JP" sz="800" dirty="0"/>
                    </a:p>
                    <a:p>
                      <a:r>
                        <a:rPr kumimoji="1" lang="ja-JP" altLang="en-US" sz="800" dirty="0"/>
                        <a:t>・詳細にアイコンも含めることにした。（</a:t>
                      </a:r>
                      <a:r>
                        <a:rPr kumimoji="1" lang="en-US" altLang="ja-JP" sz="800" dirty="0"/>
                        <a:t>P,8-9</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分解のおまかせについて追記（</a:t>
                      </a:r>
                      <a:r>
                        <a:rPr kumimoji="1" lang="en-US" altLang="ja-JP" sz="800" dirty="0"/>
                        <a:t>P.12</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2019.12.16b</a:t>
                      </a:r>
                      <a:endParaRPr kumimoji="1" lang="ja-JP" altLang="en-US" sz="800" dirty="0"/>
                    </a:p>
                  </a:txBody>
                  <a:tcPr/>
                </a:tc>
                <a:tc>
                  <a:txBody>
                    <a:bodyPr/>
                    <a:lstStyle/>
                    <a:p>
                      <a:r>
                        <a:rPr kumimoji="1" lang="ja-JP" altLang="en-US" sz="800" dirty="0"/>
                        <a:t>・フロー修正。</a:t>
                      </a:r>
                      <a:endParaRPr kumimoji="1" lang="en-US" altLang="ja-JP" sz="800" dirty="0"/>
                    </a:p>
                    <a:p>
                      <a:r>
                        <a:rPr kumimoji="1" lang="ja-JP" altLang="en-US" sz="800" dirty="0"/>
                        <a:t>・</a:t>
                      </a:r>
                      <a:r>
                        <a:rPr kumimoji="1" lang="en-US" altLang="ja-JP" sz="800" dirty="0" err="1"/>
                        <a:t>webview</a:t>
                      </a:r>
                      <a:r>
                        <a:rPr kumimoji="1" lang="ja-JP" altLang="en-US" sz="800" dirty="0"/>
                        <a:t>メッセージに関する画面追加（</a:t>
                      </a:r>
                      <a:r>
                        <a:rPr kumimoji="1" lang="en-US" altLang="ja-JP" sz="800" dirty="0"/>
                        <a:t>P.10</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パソコンの画面&#10;&#10;自動的に生成された説明">
            <a:extLst>
              <a:ext uri="{FF2B5EF4-FFF2-40B4-BE49-F238E27FC236}">
                <a16:creationId xmlns:a16="http://schemas.microsoft.com/office/drawing/2014/main" id="{4E817B68-2AE4-4D85-BC01-4DCAF8161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682418"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a:t>
            </a:r>
            <a:r>
              <a:rPr kumimoji="1" lang="en-US" altLang="ja-JP" sz="1200" b="1" dirty="0" err="1"/>
              <a:t>Webview</a:t>
            </a:r>
            <a:r>
              <a:rPr kumimoji="1" lang="ja-JP" altLang="en-US" sz="1200" b="1" dirty="0"/>
              <a:t>メッセージ</a:t>
            </a:r>
            <a:r>
              <a:rPr kumimoji="1" lang="ja-JP" altLang="en-US" sz="1000" b="1" dirty="0">
                <a:solidFill>
                  <a:srgbClr val="FF0000"/>
                </a:solidFill>
              </a:rPr>
              <a:t>（</a:t>
            </a:r>
            <a:r>
              <a:rPr kumimoji="1" lang="en-US" altLang="ja-JP" sz="1000" b="1" dirty="0">
                <a:solidFill>
                  <a:srgbClr val="FF0000"/>
                </a:solidFill>
              </a:rPr>
              <a:t>20191216b</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4831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3753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510287" y="1748825"/>
            <a:ext cx="597812" cy="2574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64110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a:t>
            </a:r>
            <a:r>
              <a:rPr kumimoji="1" lang="en-US" altLang="ja-JP" sz="800" dirty="0" err="1">
                <a:latin typeface="+mn-ea"/>
              </a:rPr>
              <a:t>Webview</a:t>
            </a:r>
            <a:r>
              <a:rPr kumimoji="1" lang="ja-JP" altLang="en-US" sz="800" dirty="0">
                <a:latin typeface="+mn-ea"/>
              </a:rPr>
              <a:t>エリア</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749471" cy="246221"/>
          </a:xfrm>
          <a:prstGeom prst="rect">
            <a:avLst/>
          </a:prstGeom>
          <a:noFill/>
        </p:spPr>
        <p:txBody>
          <a:bodyPr wrap="none" rtlCol="0">
            <a:spAutoFit/>
          </a:bodyPr>
          <a:lstStyle/>
          <a:p>
            <a:r>
              <a:rPr kumimoji="1" lang="ja-JP" altLang="en-US" sz="1000" dirty="0"/>
              <a:t>状況にあったウィンドウの見出しのテキスト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471878" cy="253916"/>
          </a:xfrm>
          <a:prstGeom prst="rect">
            <a:avLst/>
          </a:prstGeom>
          <a:noFill/>
        </p:spPr>
        <p:txBody>
          <a:bodyPr wrap="none" rtlCol="0">
            <a:spAutoFit/>
          </a:bodyPr>
          <a:lstStyle/>
          <a:p>
            <a:r>
              <a:rPr kumimoji="1" lang="en-US" altLang="ja-JP" sz="1050" b="1" dirty="0"/>
              <a:t>02</a:t>
            </a:r>
            <a:r>
              <a:rPr kumimoji="1" lang="ja-JP" altLang="en-US" sz="1050" b="1" dirty="0"/>
              <a:t>．</a:t>
            </a:r>
            <a:r>
              <a:rPr kumimoji="1" lang="en-US" altLang="ja-JP" sz="1050" b="1" dirty="0" err="1"/>
              <a:t>Webview</a:t>
            </a:r>
            <a:r>
              <a:rPr kumimoji="1" lang="ja-JP" altLang="en-US" sz="1050" b="1" dirty="0"/>
              <a:t>エリア</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029723" cy="246221"/>
          </a:xfrm>
          <a:prstGeom prst="rect">
            <a:avLst/>
          </a:prstGeom>
          <a:noFill/>
        </p:spPr>
        <p:txBody>
          <a:bodyPr wrap="none" rtlCol="0">
            <a:spAutoFit/>
          </a:bodyPr>
          <a:lstStyle/>
          <a:p>
            <a:r>
              <a:rPr kumimoji="1" lang="ja-JP" altLang="en-US" sz="1000" dirty="0"/>
              <a:t>白い範囲内を</a:t>
            </a:r>
            <a:r>
              <a:rPr kumimoji="1" lang="en-US" altLang="ja-JP" sz="1000" dirty="0" err="1"/>
              <a:t>webview</a:t>
            </a:r>
            <a:r>
              <a:rPr kumimoji="1" lang="ja-JP" altLang="en-US" sz="1000" dirty="0"/>
              <a:t>とする。</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7123"/>
            <a:ext cx="1071127"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OK</a:t>
            </a:r>
            <a:r>
              <a:rPr kumimoji="1" lang="ja-JP" altLang="en-US" sz="1050" b="1" dirty="0"/>
              <a:t>ボタン</a:t>
            </a:r>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86914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156605" y="4214720"/>
            <a:ext cx="951494" cy="1158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3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白いバックグラウンドのスクリーンショット&#10;&#10;自動的に生成された説明">
            <a:extLst>
              <a:ext uri="{FF2B5EF4-FFF2-40B4-BE49-F238E27FC236}">
                <a16:creationId xmlns:a16="http://schemas.microsoft.com/office/drawing/2014/main" id="{1D4BCB10-E0BD-485D-B577-F66AF1796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37" y="1117749"/>
            <a:ext cx="2145533" cy="3808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sh120</a:t>
            </a:r>
            <a:r>
              <a:rPr kumimoji="1" lang="ja-JP" altLang="en-US" sz="1200" b="1" dirty="0"/>
              <a:t>．クルスタル購入結果</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0983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flipV="1">
            <a:off x="2214695" y="3111790"/>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459095" y="2493258"/>
            <a:ext cx="1649004" cy="1878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02116"/>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85536"/>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03161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723275" cy="253916"/>
          </a:xfrm>
          <a:prstGeom prst="rect">
            <a:avLst/>
          </a:prstGeom>
          <a:noFill/>
        </p:spPr>
        <p:txBody>
          <a:bodyPr wrap="none" rtlCol="0">
            <a:spAutoFit/>
          </a:bodyPr>
          <a:lstStyle/>
          <a:p>
            <a:r>
              <a:rPr kumimoji="1" lang="ja-JP" altLang="en-US" sz="1050" b="1" dirty="0"/>
              <a:t>・共通化</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903633" cy="400110"/>
          </a:xfrm>
          <a:prstGeom prst="rect">
            <a:avLst/>
          </a:prstGeom>
          <a:noFill/>
        </p:spPr>
        <p:txBody>
          <a:bodyPr wrap="none" rtlCol="0">
            <a:spAutoFit/>
          </a:bodyPr>
          <a:lstStyle/>
          <a:p>
            <a:r>
              <a:rPr kumimoji="1" lang="ja-JP" altLang="en-US" sz="1000" dirty="0"/>
              <a:t>画面名はクリスタル購入結果とあるが、クリスタル以外の商品を</a:t>
            </a:r>
            <a:endParaRPr kumimoji="1" lang="en-US" altLang="ja-JP" sz="1000" dirty="0"/>
          </a:p>
          <a:p>
            <a:r>
              <a:rPr kumimoji="1" lang="ja-JP" altLang="en-US" sz="1000" dirty="0"/>
              <a:t>購入した場合も、本ウィンドウを表示する。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2236510" cy="246221"/>
          </a:xfrm>
          <a:prstGeom prst="rect">
            <a:avLst/>
          </a:prstGeom>
          <a:noFill/>
        </p:spPr>
        <p:txBody>
          <a:bodyPr wrap="none" rtlCol="0">
            <a:spAutoFit/>
          </a:bodyPr>
          <a:lstStyle/>
          <a:p>
            <a:r>
              <a:rPr kumimoji="1" lang="ja-JP" altLang="en-US" sz="1000" dirty="0"/>
              <a:t>本ウィンドウの見出しのテキスト。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8104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558045"/>
            <a:ext cx="4160113" cy="246221"/>
          </a:xfrm>
          <a:prstGeom prst="rect">
            <a:avLst/>
          </a:prstGeom>
          <a:noFill/>
        </p:spPr>
        <p:txBody>
          <a:bodyPr wrap="none" rtlCol="0">
            <a:spAutoFit/>
          </a:bodyPr>
          <a:lstStyle/>
          <a:p>
            <a:r>
              <a:rPr kumimoji="1" lang="ja-JP" altLang="en-US" sz="1000" dirty="0"/>
              <a:t>商品のアイコン。すべての商品にはなんらかのアイコンを用意する。</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864802"/>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41801"/>
            <a:ext cx="3262432" cy="1015663"/>
          </a:xfrm>
          <a:prstGeom prst="rect">
            <a:avLst/>
          </a:prstGeom>
          <a:noFill/>
        </p:spPr>
        <p:txBody>
          <a:bodyPr wrap="none" rtlCol="0">
            <a:spAutoFit/>
          </a:bodyPr>
          <a:lstStyle/>
          <a:p>
            <a:r>
              <a:rPr kumimoji="1" lang="ja-JP" altLang="en-US" sz="1000" dirty="0"/>
              <a:t>アイテムの種別により本文の内容が変わってくる。</a:t>
            </a:r>
            <a:endParaRPr kumimoji="1" lang="en-US" altLang="ja-JP" sz="1000" dirty="0"/>
          </a:p>
          <a:p>
            <a:r>
              <a:rPr kumimoji="1" lang="ja-JP" altLang="en-US" sz="1000" dirty="0"/>
              <a:t>クリスタルや消費アイテム単品の場合は左図のような</a:t>
            </a:r>
            <a:endParaRPr kumimoji="1" lang="en-US" altLang="ja-JP" sz="1000" dirty="0"/>
          </a:p>
          <a:p>
            <a:r>
              <a:rPr kumimoji="1" lang="ja-JP" altLang="en-US" sz="1000" dirty="0"/>
              <a:t>ポイント変化となり、</a:t>
            </a:r>
            <a:endParaRPr kumimoji="1" lang="en-US" altLang="ja-JP" sz="1000" dirty="0"/>
          </a:p>
          <a:p>
            <a:r>
              <a:rPr kumimoji="1" lang="ja-JP" altLang="en-US" sz="1000" dirty="0"/>
              <a:t>セット商品だと</a:t>
            </a:r>
            <a:endParaRPr kumimoji="1" lang="en-US" altLang="ja-JP" sz="1000" dirty="0"/>
          </a:p>
          <a:p>
            <a:r>
              <a:rPr kumimoji="1" lang="ja-JP" altLang="en-US" sz="1000" dirty="0"/>
              <a:t>・［アイテム名］</a:t>
            </a:r>
            <a:r>
              <a:rPr kumimoji="1" lang="en-US" altLang="ja-JP" sz="1000" dirty="0"/>
              <a:t>×</a:t>
            </a:r>
            <a:r>
              <a:rPr kumimoji="1" lang="ja-JP" altLang="en-US" sz="1000" dirty="0"/>
              <a:t>［入手数］</a:t>
            </a:r>
            <a:endParaRPr kumimoji="1" lang="en-US" altLang="ja-JP" sz="1000" dirty="0"/>
          </a:p>
          <a:p>
            <a:r>
              <a:rPr kumimoji="1" lang="ja-JP" altLang="en-US" sz="1000" dirty="0"/>
              <a:t>とポイントの合わせた表示になる。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18054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4575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44" name="直線コネクタ 43">
            <a:extLst>
              <a:ext uri="{FF2B5EF4-FFF2-40B4-BE49-F238E27FC236}">
                <a16:creationId xmlns:a16="http://schemas.microsoft.com/office/drawing/2014/main" id="{855562A1-CA27-413A-A637-1C3A9944EC97}"/>
              </a:ext>
            </a:extLst>
          </p:cNvPr>
          <p:cNvCxnSpPr>
            <a:cxnSpLocks/>
            <a:stCxn id="46" idx="1"/>
          </p:cNvCxnSpPr>
          <p:nvPr/>
        </p:nvCxnSpPr>
        <p:spPr>
          <a:xfrm flipH="1" flipV="1">
            <a:off x="2214695" y="3794469"/>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000D0CF-028B-4146-97F8-941829035B07}"/>
              </a:ext>
            </a:extLst>
          </p:cNvPr>
          <p:cNvSpPr txBox="1"/>
          <p:nvPr/>
        </p:nvSpPr>
        <p:spPr>
          <a:xfrm>
            <a:off x="3108099" y="3714293"/>
            <a:ext cx="86914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Tree>
    <p:extLst>
      <p:ext uri="{BB962C8B-B14F-4D97-AF65-F5344CB8AC3E}">
        <p14:creationId xmlns:p14="http://schemas.microsoft.com/office/powerpoint/2010/main" val="203754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スクリーンショット, コンピュータ が含まれている画像&#10;&#10;自動的に生成された説明">
            <a:extLst>
              <a:ext uri="{FF2B5EF4-FFF2-40B4-BE49-F238E27FC236}">
                <a16:creationId xmlns:a16="http://schemas.microsoft.com/office/drawing/2014/main" id="{318E65CF-ACED-4BBE-9D4E-D7543E95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7" y="1111168"/>
            <a:ext cx="2141081" cy="38081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527982" cy="276999"/>
          </a:xfrm>
          <a:prstGeom prst="rect">
            <a:avLst/>
          </a:prstGeom>
          <a:noFill/>
        </p:spPr>
        <p:txBody>
          <a:bodyPr wrap="none" rtlCol="0">
            <a:spAutoFit/>
          </a:bodyPr>
          <a:lstStyle/>
          <a:p>
            <a:r>
              <a:rPr kumimoji="1" lang="ja-JP" altLang="en-US" sz="1200" b="1" dirty="0"/>
              <a:t>○</a:t>
            </a:r>
            <a:r>
              <a:rPr kumimoji="1" lang="en-US" altLang="ja-JP" sz="1200" b="1" dirty="0"/>
              <a:t>sh200</a:t>
            </a:r>
            <a:r>
              <a:rPr kumimoji="1" lang="ja-JP" altLang="en-US" sz="1200" b="1" dirty="0"/>
              <a:t>．商品一覧</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8327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75556"/>
            <a:ext cx="825867"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．価格表示</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818400" cy="400110"/>
          </a:xfrm>
          <a:prstGeom prst="rect">
            <a:avLst/>
          </a:prstGeom>
          <a:noFill/>
        </p:spPr>
        <p:txBody>
          <a:bodyPr wrap="none" rtlCol="0">
            <a:spAutoFit/>
          </a:bodyPr>
          <a:lstStyle/>
          <a:p>
            <a:r>
              <a:rPr kumimoji="1" lang="en-US" altLang="ja-JP" sz="1000" dirty="0"/>
              <a:t>sh110.</a:t>
            </a:r>
            <a:r>
              <a:rPr kumimoji="1" lang="ja-JP" altLang="en-US" sz="1000" dirty="0"/>
              <a:t>クリスタル商品一覧とほぼ同じ画面。</a:t>
            </a:r>
            <a:endParaRPr kumimoji="1" lang="en-US" altLang="ja-JP" sz="1000" dirty="0"/>
          </a:p>
          <a:p>
            <a:r>
              <a:rPr kumimoji="1" lang="ja-JP" altLang="en-US" sz="1000" dirty="0"/>
              <a:t>異なる点を挙げておく。</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008609" cy="253916"/>
          </a:xfrm>
          <a:prstGeom prst="rect">
            <a:avLst/>
          </a:prstGeom>
          <a:noFill/>
        </p:spPr>
        <p:txBody>
          <a:bodyPr wrap="none" rtlCol="0">
            <a:spAutoFit/>
          </a:bodyPr>
          <a:lstStyle/>
          <a:p>
            <a:r>
              <a:rPr kumimoji="1" lang="en-US" altLang="ja-JP" sz="1050" b="1" dirty="0"/>
              <a:t>01</a:t>
            </a:r>
            <a:r>
              <a:rPr kumimoji="1" lang="ja-JP" altLang="en-US" sz="1050" b="1" dirty="0"/>
              <a:t>．価格表示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3262432" cy="400110"/>
          </a:xfrm>
          <a:prstGeom prst="rect">
            <a:avLst/>
          </a:prstGeom>
          <a:noFill/>
        </p:spPr>
        <p:txBody>
          <a:bodyPr wrap="none" rtlCol="0">
            <a:spAutoFit/>
          </a:bodyPr>
          <a:lstStyle/>
          <a:p>
            <a:r>
              <a:rPr kumimoji="1" lang="ja-JP" altLang="en-US" sz="1000" dirty="0"/>
              <a:t>アイテムは法定通貨直で販売することはない。</a:t>
            </a:r>
            <a:endParaRPr kumimoji="1" lang="en-US" altLang="ja-JP" sz="1000" dirty="0"/>
          </a:p>
          <a:p>
            <a:r>
              <a:rPr kumimoji="1" lang="ja-JP" altLang="en-US" sz="1000" dirty="0"/>
              <a:t>ここに表示されるのはゴールドかクリスタルになる。</a:t>
            </a:r>
            <a:endParaRPr kumimoji="1" lang="en-US" altLang="ja-JP" sz="1000" dirty="0"/>
          </a:p>
        </p:txBody>
      </p:sp>
      <p:sp>
        <p:nvSpPr>
          <p:cNvPr id="27" name="テキスト ボックス 26">
            <a:extLst>
              <a:ext uri="{FF2B5EF4-FFF2-40B4-BE49-F238E27FC236}">
                <a16:creationId xmlns:a16="http://schemas.microsoft.com/office/drawing/2014/main" id="{AA18B968-64CF-4032-BA51-E0C5FD3A1B49}"/>
              </a:ext>
            </a:extLst>
          </p:cNvPr>
          <p:cNvSpPr txBox="1"/>
          <p:nvPr/>
        </p:nvSpPr>
        <p:spPr>
          <a:xfrm>
            <a:off x="4324361" y="2583015"/>
            <a:ext cx="3390672" cy="246221"/>
          </a:xfrm>
          <a:prstGeom prst="rect">
            <a:avLst/>
          </a:prstGeom>
          <a:noFill/>
        </p:spPr>
        <p:txBody>
          <a:bodyPr wrap="none" rtlCol="0">
            <a:spAutoFit/>
          </a:bodyPr>
          <a:lstStyle/>
          <a:p>
            <a:r>
              <a:rPr kumimoji="1" lang="en-US" altLang="ja-JP" sz="1000" dirty="0"/>
              <a:t>※</a:t>
            </a:r>
            <a:r>
              <a:rPr kumimoji="1" lang="ja-JP" altLang="en-US" sz="1000" dirty="0"/>
              <a:t>クリスタルではないので、有償、無償の表示もない。</a:t>
            </a:r>
            <a:endParaRPr kumimoji="1" lang="en-US" altLang="ja-JP" sz="1000" dirty="0"/>
          </a:p>
        </p:txBody>
      </p:sp>
    </p:spTree>
    <p:extLst>
      <p:ext uri="{BB962C8B-B14F-4D97-AF65-F5344CB8AC3E}">
        <p14:creationId xmlns:p14="http://schemas.microsoft.com/office/powerpoint/2010/main" val="262422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50604952-1B17-4C52-8208-7C563F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6463"/>
            <a:ext cx="2142250" cy="38022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835759" cy="276999"/>
          </a:xfrm>
          <a:prstGeom prst="rect">
            <a:avLst/>
          </a:prstGeom>
          <a:noFill/>
        </p:spPr>
        <p:txBody>
          <a:bodyPr wrap="none" rtlCol="0">
            <a:spAutoFit/>
          </a:bodyPr>
          <a:lstStyle/>
          <a:p>
            <a:r>
              <a:rPr kumimoji="1" lang="ja-JP" altLang="en-US" sz="1200" b="1" dirty="0"/>
              <a:t>○</a:t>
            </a:r>
            <a:r>
              <a:rPr kumimoji="1" lang="en-US" altLang="ja-JP" sz="1200" b="1" dirty="0"/>
              <a:t>sh210</a:t>
            </a:r>
            <a:r>
              <a:rPr kumimoji="1" lang="ja-JP" altLang="en-US" sz="1200" b="1" dirty="0"/>
              <a:t>．商品購入確認</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98583" y="1507745"/>
            <a:ext cx="809516" cy="24815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1411993" y="1744651"/>
            <a:ext cx="1696106" cy="45915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7605" y="2074627"/>
            <a:ext cx="680494" cy="21112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00685" y="3321278"/>
            <a:ext cx="507414" cy="1386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223083" y="2440712"/>
            <a:ext cx="885016" cy="1911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966905"/>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32990"/>
            <a:ext cx="1031051"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．価格表示</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213556"/>
            <a:ext cx="1031051" cy="215444"/>
          </a:xfrm>
          <a:prstGeom prst="rect">
            <a:avLst/>
          </a:prstGeom>
          <a:noFill/>
        </p:spPr>
        <p:txBody>
          <a:bodyPr wrap="square" rtlCol="0">
            <a:spAutoFit/>
          </a:bodyPr>
          <a:lstStyle/>
          <a:p>
            <a:r>
              <a:rPr kumimoji="1" lang="en-US" altLang="ja-JP" sz="800" dirty="0">
                <a:latin typeface="+mn-ea"/>
              </a:rPr>
              <a:t>06</a:t>
            </a:r>
            <a:r>
              <a:rPr kumimoji="1" lang="ja-JP" altLang="en-US" sz="800" dirty="0">
                <a:latin typeface="+mn-ea"/>
              </a:rPr>
              <a:t>．変化ポイント</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723549" cy="246221"/>
          </a:xfrm>
          <a:prstGeom prst="rect">
            <a:avLst/>
          </a:prstGeom>
          <a:noFill/>
        </p:spPr>
        <p:txBody>
          <a:bodyPr wrap="none" rtlCol="0">
            <a:spAutoFit/>
          </a:bodyPr>
          <a:lstStyle/>
          <a:p>
            <a:r>
              <a:rPr kumimoji="1" lang="ja-JP" altLang="en-US" sz="1000" dirty="0"/>
              <a:t>購入する商品のアイコン。</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28859"/>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05858"/>
            <a:ext cx="2749471" cy="246221"/>
          </a:xfrm>
          <a:prstGeom prst="rect">
            <a:avLst/>
          </a:prstGeom>
          <a:noFill/>
        </p:spPr>
        <p:txBody>
          <a:bodyPr wrap="none" rtlCol="0">
            <a:spAutoFit/>
          </a:bodyPr>
          <a:lstStyle/>
          <a:p>
            <a:r>
              <a:rPr kumimoji="1" lang="ja-JP" altLang="en-US" sz="1000" dirty="0"/>
              <a:t>商品名と購入するかの確認の本文テキスト。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06674"/>
            <a:ext cx="1008609" cy="253916"/>
          </a:xfrm>
          <a:prstGeom prst="rect">
            <a:avLst/>
          </a:prstGeom>
          <a:noFill/>
        </p:spPr>
        <p:txBody>
          <a:bodyPr wrap="none" rtlCol="0">
            <a:spAutoFit/>
          </a:bodyPr>
          <a:lstStyle/>
          <a:p>
            <a:r>
              <a:rPr kumimoji="1" lang="en-US" altLang="ja-JP" sz="1050" b="1" dirty="0"/>
              <a:t>04</a:t>
            </a:r>
            <a:r>
              <a:rPr kumimoji="1" lang="ja-JP" altLang="en-US" sz="1050" b="1" dirty="0"/>
              <a:t>．価格表示</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83673"/>
            <a:ext cx="3518912" cy="246221"/>
          </a:xfrm>
          <a:prstGeom prst="rect">
            <a:avLst/>
          </a:prstGeom>
          <a:noFill/>
        </p:spPr>
        <p:txBody>
          <a:bodyPr wrap="none" rtlCol="0">
            <a:spAutoFit/>
          </a:bodyPr>
          <a:lstStyle/>
          <a:p>
            <a:r>
              <a:rPr kumimoji="1" lang="ja-JP" altLang="en-US" sz="1000" dirty="0"/>
              <a:t>価格（必要なポイント数）の表示クリスタルかゴールド。</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538"/>
            <a:ext cx="1277914" cy="253916"/>
          </a:xfrm>
          <a:prstGeom prst="rect">
            <a:avLst/>
          </a:prstGeom>
          <a:noFill/>
        </p:spPr>
        <p:txBody>
          <a:bodyPr wrap="none" rtlCol="0">
            <a:spAutoFit/>
          </a:bodyPr>
          <a:lstStyle/>
          <a:p>
            <a:r>
              <a:rPr kumimoji="1" lang="en-US" altLang="ja-JP" sz="1050" b="1" dirty="0"/>
              <a:t>06</a:t>
            </a:r>
            <a:r>
              <a:rPr kumimoji="1" lang="ja-JP" altLang="en-US" sz="1050" b="1" dirty="0"/>
              <a:t>．変化ポイント</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537"/>
            <a:ext cx="3390672" cy="246221"/>
          </a:xfrm>
          <a:prstGeom prst="rect">
            <a:avLst/>
          </a:prstGeom>
          <a:noFill/>
        </p:spPr>
        <p:txBody>
          <a:bodyPr wrap="none" rtlCol="0">
            <a:spAutoFit/>
          </a:bodyPr>
          <a:lstStyle/>
          <a:p>
            <a:r>
              <a:rPr kumimoji="1" lang="ja-JP" altLang="en-US" sz="1000" dirty="0"/>
              <a:t>購入した後変化するポイント。クリスタルかゴールド。</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758402"/>
            <a:ext cx="1143262" cy="253916"/>
          </a:xfrm>
          <a:prstGeom prst="rect">
            <a:avLst/>
          </a:prstGeom>
          <a:noFill/>
        </p:spPr>
        <p:txBody>
          <a:bodyPr wrap="none" rtlCol="0">
            <a:spAutoFit/>
          </a:bodyPr>
          <a:lstStyle/>
          <a:p>
            <a:r>
              <a:rPr kumimoji="1" lang="en-US" altLang="ja-JP" sz="1050" b="1" dirty="0"/>
              <a:t>07</a:t>
            </a:r>
            <a:r>
              <a:rPr kumimoji="1" lang="ja-JP" altLang="en-US" sz="1050" b="1" dirty="0"/>
              <a:t>．購入ボタン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035401"/>
            <a:ext cx="1595309" cy="246221"/>
          </a:xfrm>
          <a:prstGeom prst="rect">
            <a:avLst/>
          </a:prstGeom>
          <a:noFill/>
        </p:spPr>
        <p:txBody>
          <a:bodyPr wrap="none" rtlCol="0">
            <a:spAutoFit/>
          </a:bodyPr>
          <a:lstStyle/>
          <a:p>
            <a:r>
              <a:rPr kumimoji="1" lang="ja-JP" altLang="en-US" sz="1000" dirty="0"/>
              <a:t>購入を決定するボタン。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2810431"/>
            <a:ext cx="92845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．サブ見出し</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223083" y="2918153"/>
            <a:ext cx="885016" cy="17368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C7638C5-FD47-4322-B402-5F6DC073B819}"/>
              </a:ext>
            </a:extLst>
          </p:cNvPr>
          <p:cNvCxnSpPr>
            <a:cxnSpLocks/>
            <a:stCxn id="61" idx="1"/>
          </p:cNvCxnSpPr>
          <p:nvPr/>
        </p:nvCxnSpPr>
        <p:spPr>
          <a:xfrm flipH="1">
            <a:off x="2600685" y="3683320"/>
            <a:ext cx="507414" cy="4304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DDC5AA75-849C-4B63-80A1-D6D6B36E1CD9}"/>
              </a:ext>
            </a:extLst>
          </p:cNvPr>
          <p:cNvSpPr txBox="1"/>
          <p:nvPr/>
        </p:nvSpPr>
        <p:spPr>
          <a:xfrm>
            <a:off x="3108099" y="3575598"/>
            <a:ext cx="1031051" cy="215444"/>
          </a:xfrm>
          <a:prstGeom prst="rect">
            <a:avLst/>
          </a:prstGeom>
          <a:noFill/>
        </p:spPr>
        <p:txBody>
          <a:bodyPr wrap="square" rtlCol="0">
            <a:spAutoFit/>
          </a:bodyPr>
          <a:lstStyle/>
          <a:p>
            <a:r>
              <a:rPr kumimoji="1" lang="en-US" altLang="ja-JP" sz="800" dirty="0">
                <a:latin typeface="+mn-ea"/>
              </a:rPr>
              <a:t>07</a:t>
            </a:r>
            <a:r>
              <a:rPr kumimoji="1" lang="ja-JP" altLang="en-US" sz="800" dirty="0">
                <a:latin typeface="+mn-ea"/>
              </a:rPr>
              <a:t>．購入ボタン</a:t>
            </a:r>
          </a:p>
        </p:txBody>
      </p:sp>
      <p:cxnSp>
        <p:nvCxnSpPr>
          <p:cNvPr id="62" name="直線コネクタ 61">
            <a:extLst>
              <a:ext uri="{FF2B5EF4-FFF2-40B4-BE49-F238E27FC236}">
                <a16:creationId xmlns:a16="http://schemas.microsoft.com/office/drawing/2014/main" id="{B280E8D4-82EB-44B0-AF4A-2E8CD56D7394}"/>
              </a:ext>
            </a:extLst>
          </p:cNvPr>
          <p:cNvCxnSpPr>
            <a:cxnSpLocks/>
            <a:stCxn id="63" idx="1"/>
          </p:cNvCxnSpPr>
          <p:nvPr/>
        </p:nvCxnSpPr>
        <p:spPr>
          <a:xfrm flipH="1" flipV="1">
            <a:off x="1736521" y="4185990"/>
            <a:ext cx="1371578" cy="33452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EF43E2CF-5978-467D-B81D-2B39DFA17DC1}"/>
              </a:ext>
            </a:extLst>
          </p:cNvPr>
          <p:cNvSpPr txBox="1"/>
          <p:nvPr/>
        </p:nvSpPr>
        <p:spPr>
          <a:xfrm>
            <a:off x="3108099" y="4412791"/>
            <a:ext cx="1031051" cy="215444"/>
          </a:xfrm>
          <a:prstGeom prst="rect">
            <a:avLst/>
          </a:prstGeom>
          <a:noFill/>
        </p:spPr>
        <p:txBody>
          <a:bodyPr wrap="square" rtlCol="0">
            <a:spAutoFit/>
          </a:bodyPr>
          <a:lstStyle/>
          <a:p>
            <a:r>
              <a:rPr kumimoji="1" lang="en-US" altLang="ja-JP" sz="800" dirty="0">
                <a:latin typeface="+mn-ea"/>
              </a:rPr>
              <a:t>08</a:t>
            </a:r>
            <a:r>
              <a:rPr kumimoji="1" lang="ja-JP" altLang="en-US" sz="800" dirty="0">
                <a:latin typeface="+mn-ea"/>
              </a:rPr>
              <a:t>．やめるボタン</a:t>
            </a:r>
          </a:p>
        </p:txBody>
      </p:sp>
      <p:sp>
        <p:nvSpPr>
          <p:cNvPr id="64" name="テキスト ボックス 63">
            <a:extLst>
              <a:ext uri="{FF2B5EF4-FFF2-40B4-BE49-F238E27FC236}">
                <a16:creationId xmlns:a16="http://schemas.microsoft.com/office/drawing/2014/main" id="{7772149A-7AAB-453E-AE21-D742F084DAE4}"/>
              </a:ext>
            </a:extLst>
          </p:cNvPr>
          <p:cNvSpPr txBox="1"/>
          <p:nvPr/>
        </p:nvSpPr>
        <p:spPr>
          <a:xfrm>
            <a:off x="4389639" y="4304705"/>
            <a:ext cx="1277914" cy="253916"/>
          </a:xfrm>
          <a:prstGeom prst="rect">
            <a:avLst/>
          </a:prstGeom>
          <a:noFill/>
        </p:spPr>
        <p:txBody>
          <a:bodyPr wrap="none" rtlCol="0">
            <a:spAutoFit/>
          </a:bodyPr>
          <a:lstStyle/>
          <a:p>
            <a:r>
              <a:rPr kumimoji="1" lang="en-US" altLang="ja-JP" sz="1050" b="1" dirty="0"/>
              <a:t>08</a:t>
            </a:r>
            <a:r>
              <a:rPr kumimoji="1" lang="ja-JP" altLang="en-US" sz="1050" b="1" dirty="0"/>
              <a:t>．やめるボタン</a:t>
            </a:r>
          </a:p>
        </p:txBody>
      </p:sp>
      <p:sp>
        <p:nvSpPr>
          <p:cNvPr id="65" name="テキスト ボックス 64">
            <a:extLst>
              <a:ext uri="{FF2B5EF4-FFF2-40B4-BE49-F238E27FC236}">
                <a16:creationId xmlns:a16="http://schemas.microsoft.com/office/drawing/2014/main" id="{10B1CDE2-578E-447C-BA03-ED3BB9B776A2}"/>
              </a:ext>
            </a:extLst>
          </p:cNvPr>
          <p:cNvSpPr txBox="1"/>
          <p:nvPr/>
        </p:nvSpPr>
        <p:spPr>
          <a:xfrm>
            <a:off x="4574850" y="4581704"/>
            <a:ext cx="3005951" cy="246221"/>
          </a:xfrm>
          <a:prstGeom prst="rect">
            <a:avLst/>
          </a:prstGeom>
          <a:noFill/>
        </p:spPr>
        <p:txBody>
          <a:bodyPr wrap="none" rtlCol="0">
            <a:spAutoFit/>
          </a:bodyPr>
          <a:lstStyle/>
          <a:p>
            <a:r>
              <a:rPr kumimoji="1" lang="ja-JP" altLang="en-US" sz="1000" dirty="0"/>
              <a:t>こうにゅうをやめてウィンドウを閉じるボタン。</a:t>
            </a:r>
            <a:endParaRPr kumimoji="1" lang="en-US" altLang="ja-JP" sz="1000" dirty="0"/>
          </a:p>
        </p:txBody>
      </p:sp>
    </p:spTree>
    <p:extLst>
      <p:ext uri="{BB962C8B-B14F-4D97-AF65-F5344CB8AC3E}">
        <p14:creationId xmlns:p14="http://schemas.microsoft.com/office/powerpoint/2010/main" val="219463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ブルー, 駐車場, 駐車, ストリート が含まれている画像&#10;&#10;自動的に生成された説明">
            <a:extLst>
              <a:ext uri="{FF2B5EF4-FFF2-40B4-BE49-F238E27FC236}">
                <a16:creationId xmlns:a16="http://schemas.microsoft.com/office/drawing/2014/main" id="{2748BEB9-6183-4FCC-A1F0-1D4DFA131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6" y="1105341"/>
            <a:ext cx="2145531" cy="380812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89647" cy="276999"/>
          </a:xfrm>
          <a:prstGeom prst="rect">
            <a:avLst/>
          </a:prstGeom>
          <a:noFill/>
        </p:spPr>
        <p:txBody>
          <a:bodyPr wrap="none" rtlCol="0">
            <a:spAutoFit/>
          </a:bodyPr>
          <a:lstStyle/>
          <a:p>
            <a:r>
              <a:rPr kumimoji="1" lang="ja-JP" altLang="en-US" sz="1200" b="1" dirty="0"/>
              <a:t>○</a:t>
            </a:r>
            <a:r>
              <a:rPr kumimoji="1" lang="en-US" altLang="ja-JP" sz="1200" b="1" dirty="0"/>
              <a:t>sh300</a:t>
            </a:r>
            <a:r>
              <a:rPr kumimoji="1" lang="ja-JP" altLang="en-US" sz="1200" b="1" dirty="0"/>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．ページ見出し</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dirty="0">
                <a:latin typeface="+mn-ea"/>
              </a:rPr>
              <a:t>画面の下部が強化画面の</a:t>
            </a:r>
            <a:r>
              <a:rPr kumimoji="1" lang="en-US" altLang="ja-JP" sz="1000" dirty="0">
                <a:latin typeface="+mn-ea"/>
              </a:rPr>
              <a:t>tr120.</a:t>
            </a:r>
            <a:r>
              <a:rPr kumimoji="1" lang="ja-JP" altLang="en-US" sz="1000" dirty="0">
                <a:latin typeface="+mn-ea"/>
              </a:rPr>
              <a:t>強化素材選択と同じ。</a:t>
            </a:r>
            <a:endParaRPr kumimoji="1" lang="en-US" altLang="ja-JP" sz="1000" dirty="0">
              <a:latin typeface="+mn-ea"/>
            </a:endParaRPr>
          </a:p>
          <a:p>
            <a:r>
              <a:rPr kumimoji="1" lang="ja-JP" altLang="en-US" sz="1000" dirty="0">
                <a:latin typeface="+mn-ea"/>
              </a:rPr>
              <a:t>上部の表示が変わる。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dirty="0"/>
              <a:t>01</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dirty="0"/>
              <a:t>ページ見出しのテキスト。</a:t>
            </a:r>
            <a:endParaRPr kumimoji="1" lang="en-US" altLang="ja-JP" sz="1000" dirty="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．もどるボタン</a:t>
            </a:r>
            <a:endParaRPr kumimoji="1" lang="en-US" altLang="ja-JP" sz="800" dirty="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1842847"/>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735125"/>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．ポイント状況</a:t>
            </a:r>
            <a:endParaRPr kumimoji="1" lang="en-US" altLang="ja-JP" sz="800" dirty="0">
              <a:latin typeface="+mn-ea"/>
            </a:endParaRPr>
          </a:p>
        </p:txBody>
      </p:sp>
      <p:sp>
        <p:nvSpPr>
          <p:cNvPr id="24" name="テキスト ボックス 23">
            <a:extLst>
              <a:ext uri="{FF2B5EF4-FFF2-40B4-BE49-F238E27FC236}">
                <a16:creationId xmlns:a16="http://schemas.microsoft.com/office/drawing/2014/main" id="{A623256E-D426-4336-A238-DC9A6A21866E}"/>
              </a:ext>
            </a:extLst>
          </p:cNvPr>
          <p:cNvSpPr txBox="1"/>
          <p:nvPr/>
        </p:nvSpPr>
        <p:spPr>
          <a:xfrm>
            <a:off x="3108099" y="2000556"/>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．ポイント期間</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1390D2B-4616-4CEC-A7E1-582142739851}"/>
              </a:ext>
            </a:extLst>
          </p:cNvPr>
          <p:cNvCxnSpPr>
            <a:cxnSpLocks/>
            <a:stCxn id="24" idx="1"/>
          </p:cNvCxnSpPr>
          <p:nvPr/>
        </p:nvCxnSpPr>
        <p:spPr>
          <a:xfrm flipH="1">
            <a:off x="2416029" y="2108278"/>
            <a:ext cx="692070" cy="10176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．次のアイテム表示</a:t>
            </a:r>
            <a:endParaRPr kumimoji="1" lang="en-US" altLang="ja-JP" sz="800" dirty="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33644"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．報酬確認ボタン</a:t>
            </a:r>
            <a:endParaRPr kumimoji="1" lang="en-US" altLang="ja-JP" sz="800" dirty="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31051"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．カードリスト</a:t>
            </a:r>
            <a:endParaRPr kumimoji="1" lang="en-US" altLang="ja-JP" sz="800" dirty="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dirty="0"/>
              <a:t>02</a:t>
            </a:r>
            <a:r>
              <a:rPr kumimoji="1" lang="ja-JP" altLang="en-US" sz="1050" b="1" dirty="0"/>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dirty="0"/>
              <a:t>ショップトップにもどるボタン。</a:t>
            </a:r>
            <a:endParaRPr kumimoji="1" lang="en-US" altLang="ja-JP" sz="1000" dirty="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dirty="0"/>
              <a:t>03</a:t>
            </a:r>
            <a:r>
              <a:rPr kumimoji="1" lang="ja-JP" altLang="en-US" sz="1050" b="1" dirty="0"/>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dirty="0"/>
              <a:t>カードが選択されていくとその分加算されるポイントを加えたものが</a:t>
            </a:r>
            <a:endParaRPr kumimoji="1" lang="en-US" altLang="ja-JP" sz="1000" dirty="0"/>
          </a:p>
          <a:p>
            <a:r>
              <a:rPr kumimoji="1" lang="ja-JP" altLang="en-US" sz="1000" dirty="0"/>
              <a:t>右にリアルタイムで表示される。</a:t>
            </a:r>
            <a:endParaRPr kumimoji="1" lang="en-US" altLang="ja-JP" sz="1000" dirty="0"/>
          </a:p>
        </p:txBody>
      </p:sp>
      <p:sp>
        <p:nvSpPr>
          <p:cNvPr id="44" name="テキスト ボックス 43">
            <a:extLst>
              <a:ext uri="{FF2B5EF4-FFF2-40B4-BE49-F238E27FC236}">
                <a16:creationId xmlns:a16="http://schemas.microsoft.com/office/drawing/2014/main" id="{7704C3A9-ABDE-4656-AA75-952C581520F7}"/>
              </a:ext>
            </a:extLst>
          </p:cNvPr>
          <p:cNvSpPr txBox="1"/>
          <p:nvPr/>
        </p:nvSpPr>
        <p:spPr>
          <a:xfrm>
            <a:off x="4395631" y="3628277"/>
            <a:ext cx="1277914" cy="253916"/>
          </a:xfrm>
          <a:prstGeom prst="rect">
            <a:avLst/>
          </a:prstGeom>
          <a:noFill/>
        </p:spPr>
        <p:txBody>
          <a:bodyPr wrap="none" rtlCol="0">
            <a:spAutoFit/>
          </a:bodyPr>
          <a:lstStyle/>
          <a:p>
            <a:r>
              <a:rPr kumimoji="1" lang="en-US" altLang="ja-JP" sz="1050" b="1" dirty="0"/>
              <a:t>04</a:t>
            </a:r>
            <a:r>
              <a:rPr kumimoji="1" lang="ja-JP" altLang="en-US" sz="1050" b="1" dirty="0"/>
              <a:t>．ポイント期間</a:t>
            </a:r>
          </a:p>
        </p:txBody>
      </p:sp>
      <p:sp>
        <p:nvSpPr>
          <p:cNvPr id="45" name="テキスト ボックス 44">
            <a:extLst>
              <a:ext uri="{FF2B5EF4-FFF2-40B4-BE49-F238E27FC236}">
                <a16:creationId xmlns:a16="http://schemas.microsoft.com/office/drawing/2014/main" id="{89CB977C-5E2D-4B51-B528-00A61DBBA7C5}"/>
              </a:ext>
            </a:extLst>
          </p:cNvPr>
          <p:cNvSpPr txBox="1"/>
          <p:nvPr/>
        </p:nvSpPr>
        <p:spPr>
          <a:xfrm>
            <a:off x="4580842" y="3881321"/>
            <a:ext cx="3262432" cy="400110"/>
          </a:xfrm>
          <a:prstGeom prst="rect">
            <a:avLst/>
          </a:prstGeom>
          <a:noFill/>
        </p:spPr>
        <p:txBody>
          <a:bodyPr wrap="none" rtlCol="0">
            <a:spAutoFit/>
          </a:bodyPr>
          <a:lstStyle/>
          <a:p>
            <a:r>
              <a:rPr kumimoji="1" lang="en-US" altLang="ja-JP" sz="1000" dirty="0"/>
              <a:t>1</a:t>
            </a:r>
            <a:r>
              <a:rPr kumimoji="1" lang="ja-JP" altLang="en-US" sz="1000" dirty="0"/>
              <a:t>ヶ月おきにポイントがリセットされる。</a:t>
            </a:r>
            <a:endParaRPr kumimoji="1" lang="en-US" altLang="ja-JP" sz="1000" dirty="0"/>
          </a:p>
          <a:p>
            <a:r>
              <a:rPr kumimoji="1" lang="ja-JP" altLang="en-US" sz="1000" dirty="0"/>
              <a:t>その終了日時を表示する。（期間については要調整）</a:t>
            </a:r>
            <a:endParaRPr kumimoji="1" lang="en-US" altLang="ja-JP" sz="1000" dirty="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4360929"/>
            <a:ext cx="1547218" cy="253916"/>
          </a:xfrm>
          <a:prstGeom prst="rect">
            <a:avLst/>
          </a:prstGeom>
          <a:noFill/>
        </p:spPr>
        <p:txBody>
          <a:bodyPr wrap="none" rtlCol="0">
            <a:spAutoFit/>
          </a:bodyPr>
          <a:lstStyle/>
          <a:p>
            <a:r>
              <a:rPr kumimoji="1" lang="en-US" altLang="ja-JP" sz="1050" b="1" dirty="0"/>
              <a:t>05</a:t>
            </a:r>
            <a:r>
              <a:rPr kumimoji="1" lang="ja-JP" altLang="en-US" sz="1050" b="1" dirty="0"/>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4613106"/>
            <a:ext cx="3749744" cy="707886"/>
          </a:xfrm>
          <a:prstGeom prst="rect">
            <a:avLst/>
          </a:prstGeom>
          <a:noFill/>
        </p:spPr>
        <p:txBody>
          <a:bodyPr wrap="none" rtlCol="0">
            <a:spAutoFit/>
          </a:bodyPr>
          <a:lstStyle/>
          <a:p>
            <a:r>
              <a:rPr kumimoji="1" lang="ja-JP" altLang="en-US" sz="1000" dirty="0"/>
              <a:t>次のアイテムのアイコンと名前と個数、</a:t>
            </a:r>
            <a:endParaRPr kumimoji="1" lang="en-US" altLang="ja-JP" sz="1000" dirty="0"/>
          </a:p>
          <a:p>
            <a:r>
              <a:rPr kumimoji="1" lang="ja-JP" altLang="en-US" sz="1000" dirty="0"/>
              <a:t>そして獲得のためのポイントが表示される。</a:t>
            </a:r>
            <a:endParaRPr kumimoji="1" lang="en-US" altLang="ja-JP" sz="1000" dirty="0"/>
          </a:p>
          <a:p>
            <a:r>
              <a:rPr kumimoji="1" lang="en-US" altLang="ja-JP" sz="1000" dirty="0"/>
              <a:t>※</a:t>
            </a:r>
            <a:r>
              <a:rPr kumimoji="1" lang="ja-JP" altLang="en-US" sz="1000" dirty="0"/>
              <a:t>報酬リストは最後を過ぎると、</a:t>
            </a:r>
            <a:r>
              <a:rPr kumimoji="1" lang="en-US" altLang="ja-JP" sz="1000" dirty="0"/>
              <a:t>×</a:t>
            </a:r>
            <a:r>
              <a:rPr kumimoji="1" lang="ja-JP" altLang="en-US" sz="1000" dirty="0"/>
              <a:t>ポイントごとに同じものが</a:t>
            </a:r>
            <a:endParaRPr kumimoji="1" lang="en-US" altLang="ja-JP" sz="1000" dirty="0"/>
          </a:p>
          <a:p>
            <a:r>
              <a:rPr kumimoji="1" lang="ja-JP" altLang="en-US" sz="1000" dirty="0"/>
              <a:t>配られるというようになるので、無くなることはない想定。</a:t>
            </a:r>
            <a:endParaRPr kumimoji="1" lang="en-US" altLang="ja-JP" sz="1000" dirty="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5398751"/>
            <a:ext cx="1412566" cy="253916"/>
          </a:xfrm>
          <a:prstGeom prst="rect">
            <a:avLst/>
          </a:prstGeom>
          <a:noFill/>
        </p:spPr>
        <p:txBody>
          <a:bodyPr wrap="none" rtlCol="0">
            <a:spAutoFit/>
          </a:bodyPr>
          <a:lstStyle/>
          <a:p>
            <a:r>
              <a:rPr kumimoji="1" lang="en-US" altLang="ja-JP" sz="1050" b="1" dirty="0"/>
              <a:t>06</a:t>
            </a:r>
            <a:r>
              <a:rPr kumimoji="1" lang="ja-JP" altLang="en-US" sz="1050" b="1" dirty="0"/>
              <a:t>．報酬確認ボタン</a:t>
            </a:r>
          </a:p>
        </p:txBody>
      </p:sp>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5652667"/>
            <a:ext cx="1980029" cy="246221"/>
          </a:xfrm>
          <a:prstGeom prst="rect">
            <a:avLst/>
          </a:prstGeom>
          <a:noFill/>
        </p:spPr>
        <p:txBody>
          <a:bodyPr wrap="none" rtlCol="0">
            <a:spAutoFit/>
          </a:bodyPr>
          <a:lstStyle/>
          <a:p>
            <a:r>
              <a:rPr kumimoji="1" lang="ja-JP" altLang="en-US" sz="1000" dirty="0"/>
              <a:t>報酬一覧が確認できるボタン。</a:t>
            </a:r>
            <a:endParaRPr kumimoji="1" lang="en-US" altLang="ja-JP" sz="1000" dirty="0"/>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951737"/>
            <a:ext cx="1277914" cy="253916"/>
          </a:xfrm>
          <a:prstGeom prst="rect">
            <a:avLst/>
          </a:prstGeom>
          <a:noFill/>
        </p:spPr>
        <p:txBody>
          <a:bodyPr wrap="none" rtlCol="0">
            <a:spAutoFit/>
          </a:bodyPr>
          <a:lstStyle/>
          <a:p>
            <a:r>
              <a:rPr kumimoji="1" lang="en-US" altLang="ja-JP" sz="1050" b="1" dirty="0"/>
              <a:t>07</a:t>
            </a:r>
            <a:r>
              <a:rPr kumimoji="1" lang="ja-JP" altLang="en-US" sz="1050" b="1" dirty="0"/>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6205653"/>
            <a:ext cx="2108269" cy="246221"/>
          </a:xfrm>
          <a:prstGeom prst="rect">
            <a:avLst/>
          </a:prstGeom>
          <a:noFill/>
        </p:spPr>
        <p:txBody>
          <a:bodyPr wrap="none" rtlCol="0">
            <a:spAutoFit/>
          </a:bodyPr>
          <a:lstStyle/>
          <a:p>
            <a:r>
              <a:rPr kumimoji="1" lang="ja-JP" altLang="en-US" sz="1000" dirty="0"/>
              <a:t>前述の強化と同様の表示エリア。</a:t>
            </a:r>
            <a:endParaRPr kumimoji="1" lang="en-US" altLang="ja-JP" sz="1000" dirty="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dirty="0">
                <a:solidFill>
                  <a:schemeClr val="tx1"/>
                </a:solidFill>
                <a:latin typeface="+mn-ea"/>
              </a:rPr>
              <a:t>おまかせについて</a:t>
            </a:r>
            <a:endParaRPr kumimoji="1" lang="en-US" altLang="ja-JP" sz="1000" b="1" u="sng" dirty="0">
              <a:solidFill>
                <a:schemeClr val="tx1"/>
              </a:solidFill>
              <a:latin typeface="+mn-ea"/>
            </a:endParaRPr>
          </a:p>
          <a:p>
            <a:r>
              <a:rPr kumimoji="1" lang="ja-JP" altLang="en-US" sz="1000" dirty="0">
                <a:solidFill>
                  <a:schemeClr val="tx1"/>
                </a:solidFill>
                <a:latin typeface="+mn-ea"/>
              </a:rPr>
              <a:t>おまかせはレア度★３のものを自動選択する。</a:t>
            </a:r>
            <a:endParaRPr kumimoji="1" lang="en-US" altLang="ja-JP" sz="1000" dirty="0">
              <a:solidFill>
                <a:schemeClr val="tx1"/>
              </a:solidFill>
              <a:latin typeface="+mn-ea"/>
            </a:endParaRPr>
          </a:p>
          <a:p>
            <a:r>
              <a:rPr kumimoji="1" lang="ja-JP" altLang="en-US" sz="1000" dirty="0">
                <a:solidFill>
                  <a:schemeClr val="tx1"/>
                </a:solidFill>
                <a:latin typeface="+mn-ea"/>
              </a:rPr>
              <a:t>選択枚数の最高は</a:t>
            </a:r>
            <a:r>
              <a:rPr kumimoji="1" lang="en-US" altLang="ja-JP" sz="1000" dirty="0">
                <a:solidFill>
                  <a:schemeClr val="tx1"/>
                </a:solidFill>
                <a:latin typeface="+mn-ea"/>
              </a:rPr>
              <a:t>99</a:t>
            </a:r>
            <a:r>
              <a:rPr kumimoji="1" lang="ja-JP" altLang="en-US" sz="1000" dirty="0">
                <a:solidFill>
                  <a:schemeClr val="tx1"/>
                </a:solidFill>
                <a:latin typeface="+mn-ea"/>
              </a:rPr>
              <a:t>枚（強化での選択と同様。</a:t>
            </a:r>
          </a:p>
        </p:txBody>
      </p:sp>
    </p:spTree>
    <p:extLst>
      <p:ext uri="{BB962C8B-B14F-4D97-AF65-F5344CB8AC3E}">
        <p14:creationId xmlns:p14="http://schemas.microsoft.com/office/powerpoint/2010/main" val="235678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90637" cy="276999"/>
          </a:xfrm>
          <a:prstGeom prst="rect">
            <a:avLst/>
          </a:prstGeom>
          <a:noFill/>
        </p:spPr>
        <p:txBody>
          <a:bodyPr wrap="none" rtlCol="0">
            <a:spAutoFit/>
          </a:bodyPr>
          <a:lstStyle/>
          <a:p>
            <a:r>
              <a:rPr kumimoji="1" lang="ja-JP" altLang="en-US" sz="1200" b="1" dirty="0"/>
              <a:t>○</a:t>
            </a:r>
            <a:r>
              <a:rPr kumimoji="1" lang="en-US" altLang="ja-JP" sz="1200" b="1" dirty="0"/>
              <a:t>sh300a</a:t>
            </a:r>
            <a:r>
              <a:rPr kumimoji="1" lang="ja-JP" altLang="en-US" sz="1200" b="1" dirty="0"/>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dirty="0">
                <a:latin typeface="+mn-ea"/>
              </a:rPr>
              <a:t>類似といより同様の画面は以下。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a:p>
            <a:r>
              <a:rPr kumimoji="1" lang="en-US" altLang="ja-JP" sz="1000" dirty="0">
                <a:latin typeface="+mn-ea"/>
              </a:rPr>
              <a:t>tr120b.</a:t>
            </a:r>
            <a:r>
              <a:rPr kumimoji="1" lang="zh-TW" altLang="en-US" sz="1000" dirty="0">
                <a:latin typeface="メイリオ" panose="020B0604030504040204" pitchFamily="50" charset="-128"/>
                <a:ea typeface="メイリオ" panose="020B0604030504040204" pitchFamily="50" charset="-128"/>
              </a:rPr>
              <a:t>強化素材確認</a:t>
            </a:r>
            <a:endParaRPr kumimoji="1" lang="en-US" altLang="zh-TW"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判定や表示物も同じとなる。</a:t>
            </a:r>
            <a:endParaRPr kumimoji="1"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5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82860" cy="276999"/>
          </a:xfrm>
          <a:prstGeom prst="rect">
            <a:avLst/>
          </a:prstGeom>
          <a:noFill/>
        </p:spPr>
        <p:txBody>
          <a:bodyPr wrap="none" rtlCol="0">
            <a:spAutoFit/>
          </a:bodyPr>
          <a:lstStyle/>
          <a:p>
            <a:r>
              <a:rPr kumimoji="1" lang="ja-JP" altLang="en-US" sz="1200" b="1" dirty="0"/>
              <a:t>○</a:t>
            </a:r>
            <a:r>
              <a:rPr kumimoji="1" lang="en-US" altLang="ja-JP" sz="1200" b="1" dirty="0"/>
              <a:t>sh300b</a:t>
            </a:r>
            <a:r>
              <a:rPr kumimoji="1" lang="ja-JP" altLang="en-US" sz="1200" b="1" dirty="0"/>
              <a:t>．分解結果</a:t>
            </a:r>
            <a:r>
              <a:rPr kumimoji="1" lang="en-US" altLang="ja-JP" sz="1200" b="1" dirty="0"/>
              <a:t>1</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dirty="0">
                <a:latin typeface="+mn-ea"/>
              </a:rPr>
              <a:t>決定してポイントを獲得して変化ポイントがわかる表示。</a:t>
            </a:r>
            <a:endParaRPr kumimoji="1" lang="en-US" altLang="ja-JP" sz="1000" dirty="0">
              <a:latin typeface="+mn-ea"/>
            </a:endParaRPr>
          </a:p>
          <a:p>
            <a:r>
              <a:rPr kumimoji="1" lang="ja-JP" altLang="en-US" sz="1000" dirty="0">
                <a:latin typeface="+mn-ea"/>
                <a:ea typeface="メイリオ" panose="020B0604030504040204" pitchFamily="50" charset="-128"/>
              </a:rPr>
              <a:t>共通メッセージウィンドウで対応。</a:t>
            </a:r>
            <a:endParaRPr kumimoji="1" lang="en-US" altLang="ja-JP" sz="1000" dirty="0">
              <a:latin typeface="+mn-ea"/>
              <a:ea typeface="メイリオ" panose="020B0604030504040204" pitchFamily="50" charset="-128"/>
            </a:endParaRPr>
          </a:p>
        </p:txBody>
      </p:sp>
    </p:spTree>
    <p:extLst>
      <p:ext uri="{BB962C8B-B14F-4D97-AF65-F5344CB8AC3E}">
        <p14:creationId xmlns:p14="http://schemas.microsoft.com/office/powerpoint/2010/main" val="3685925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79654" cy="276999"/>
          </a:xfrm>
          <a:prstGeom prst="rect">
            <a:avLst/>
          </a:prstGeom>
          <a:noFill/>
        </p:spPr>
        <p:txBody>
          <a:bodyPr wrap="none" rtlCol="0">
            <a:spAutoFit/>
          </a:bodyPr>
          <a:lstStyle/>
          <a:p>
            <a:r>
              <a:rPr kumimoji="1" lang="ja-JP" altLang="en-US" sz="1200" b="1" dirty="0"/>
              <a:t>○</a:t>
            </a:r>
            <a:r>
              <a:rPr kumimoji="1" lang="en-US" altLang="ja-JP" sz="1200" b="1" dirty="0"/>
              <a:t>sh300c</a:t>
            </a:r>
            <a:r>
              <a:rPr kumimoji="1" lang="ja-JP" altLang="en-US" sz="1200" b="1" dirty="0"/>
              <a:t>．分解結果</a:t>
            </a:r>
            <a:r>
              <a:rPr kumimoji="1" lang="en-US" altLang="ja-JP" sz="1200" b="1" dirty="0"/>
              <a:t>2</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dirty="0">
                <a:latin typeface="+mn-ea"/>
              </a:rPr>
              <a:t>ポイントが達した際、商品を獲得したことを示すウィンドウ。</a:t>
            </a:r>
            <a:endParaRPr kumimoji="1" lang="en-US" altLang="ja-JP" sz="1000" dirty="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Tree>
    <p:extLst>
      <p:ext uri="{BB962C8B-B14F-4D97-AF65-F5344CB8AC3E}">
        <p14:creationId xmlns:p14="http://schemas.microsoft.com/office/powerpoint/2010/main" val="292234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87431" cy="276999"/>
          </a:xfrm>
          <a:prstGeom prst="rect">
            <a:avLst/>
          </a:prstGeom>
          <a:noFill/>
        </p:spPr>
        <p:txBody>
          <a:bodyPr wrap="none" rtlCol="0">
            <a:spAutoFit/>
          </a:bodyPr>
          <a:lstStyle/>
          <a:p>
            <a:r>
              <a:rPr kumimoji="1" lang="ja-JP" altLang="en-US" sz="1200" b="1" dirty="0"/>
              <a:t>○</a:t>
            </a:r>
            <a:r>
              <a:rPr kumimoji="1" lang="en-US" altLang="ja-JP" sz="1200" b="1" dirty="0"/>
              <a:t>sh300c</a:t>
            </a:r>
            <a:r>
              <a:rPr kumimoji="1" lang="ja-JP" altLang="en-US" sz="1200" b="1" dirty="0"/>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endParaRPr kumimoji="1" lang="en-US" altLang="ja-JP" sz="800" dirty="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．アイテム情報</a:t>
            </a:r>
            <a:endParaRPr kumimoji="1" lang="en-US" altLang="ja-JP" sz="800" dirty="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．獲得済マーク</a:t>
            </a:r>
            <a:endParaRPr kumimoji="1" lang="en-US" altLang="ja-JP" sz="800" dirty="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．もどるボタン</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dirty="0"/>
              <a:t>ウィンドウ見出しのテキスト。</a:t>
            </a:r>
            <a:endParaRPr kumimoji="1" lang="en-US" altLang="ja-JP" sz="1000" dirty="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dirty="0"/>
              <a:t>02</a:t>
            </a:r>
            <a:r>
              <a:rPr kumimoji="1" lang="ja-JP" altLang="en-US" sz="1050" b="1" dirty="0"/>
              <a:t>．アイテム情報</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dirty="0"/>
              <a:t>アイコン、アイテム数、アイテム名、獲得のためのポイントを表示する。</a:t>
            </a:r>
            <a:endParaRPr kumimoji="1" lang="en-US" altLang="ja-JP" sz="1000" dirty="0"/>
          </a:p>
          <a:p>
            <a:endParaRPr kumimoji="1" lang="en-US" altLang="ja-JP" sz="1000" dirty="0"/>
          </a:p>
          <a:p>
            <a:r>
              <a:rPr kumimoji="1" lang="ja-JP" altLang="en-US" sz="1000" dirty="0"/>
              <a:t>アイコンの長押しでアイテムの説明ウィンドウを表示する。</a:t>
            </a:r>
            <a:endParaRPr kumimoji="1" lang="en-US" altLang="ja-JP" sz="1000" dirty="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dirty="0"/>
              <a:t>03</a:t>
            </a:r>
            <a:r>
              <a:rPr kumimoji="1" lang="ja-JP" altLang="en-US" sz="1050" b="1" dirty="0"/>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dirty="0"/>
              <a:t>獲得済のアイテムにはそれがわかるマークを表示する。</a:t>
            </a:r>
            <a:endParaRPr kumimoji="1" lang="en-US" altLang="ja-JP" sz="1000" dirty="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dirty="0"/>
              <a:t>04</a:t>
            </a:r>
            <a:r>
              <a:rPr kumimoji="1" lang="ja-JP" altLang="en-US" sz="1050" b="1" dirty="0"/>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dirty="0"/>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dirty="0">
                <a:latin typeface="+mn-ea"/>
              </a:rPr>
              <a:t>リストの一番最後の繰り返しになった場合の表示については、</a:t>
            </a:r>
            <a:endParaRPr kumimoji="1" lang="en-US" altLang="ja-JP" sz="1000" dirty="0">
              <a:latin typeface="+mn-ea"/>
            </a:endParaRPr>
          </a:p>
          <a:p>
            <a:endParaRPr kumimoji="1" lang="en-US" altLang="ja-JP" sz="1000" b="1" dirty="0">
              <a:solidFill>
                <a:srgbClr val="00B050"/>
              </a:solidFill>
              <a:latin typeface="+mn-ea"/>
            </a:endParaRPr>
          </a:p>
          <a:p>
            <a:r>
              <a:rPr kumimoji="1" lang="ja-JP" altLang="en-US" sz="1000" dirty="0">
                <a:latin typeface="+mn-ea"/>
              </a:rPr>
              <a:t>ポイント　</a:t>
            </a:r>
            <a:r>
              <a:rPr kumimoji="1" lang="en-US" altLang="ja-JP" sz="1000" dirty="0">
                <a:latin typeface="+mn-ea"/>
              </a:rPr>
              <a:t>999,999,999</a:t>
            </a:r>
            <a:r>
              <a:rPr kumimoji="1" lang="ja-JP" altLang="en-US" sz="1000" dirty="0">
                <a:latin typeface="+mn-ea"/>
              </a:rPr>
              <a:t>ポイントおき</a:t>
            </a:r>
            <a:endParaRPr kumimoji="1" lang="en-US" altLang="ja-JP" sz="1000" dirty="0">
              <a:latin typeface="+mn-ea"/>
            </a:endParaRPr>
          </a:p>
          <a:p>
            <a:endParaRPr kumimoji="1" lang="en-US" altLang="ja-JP" sz="1000" dirty="0">
              <a:latin typeface="+mn-ea"/>
            </a:endParaRPr>
          </a:p>
          <a:p>
            <a:r>
              <a:rPr kumimoji="1" lang="ja-JP" altLang="en-US" sz="1000" dirty="0">
                <a:latin typeface="+mn-ea"/>
              </a:rPr>
              <a:t>という感じで表記したい。</a:t>
            </a:r>
            <a:endParaRPr kumimoji="1" lang="en-US" altLang="ja-JP" sz="1000" dirty="0">
              <a:latin typeface="+mn-ea"/>
            </a:endParaRPr>
          </a:p>
          <a:p>
            <a:r>
              <a:rPr kumimoji="1" lang="ja-JP" altLang="en-US" sz="1000" dirty="0">
                <a:latin typeface="+mn-ea"/>
              </a:rPr>
              <a:t>ここだけ通算のポイントではなくなる。</a:t>
            </a:r>
            <a:endParaRPr kumimoji="1" lang="en-US" altLang="ja-JP" sz="1000" dirty="0">
              <a:latin typeface="+mn-ea"/>
            </a:endParaRPr>
          </a:p>
        </p:txBody>
      </p:sp>
    </p:spTree>
    <p:extLst>
      <p:ext uri="{BB962C8B-B14F-4D97-AF65-F5344CB8AC3E}">
        <p14:creationId xmlns:p14="http://schemas.microsoft.com/office/powerpoint/2010/main" val="327800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コンピュータ, ストリート が含まれている画像&#10;&#10;自動的に生成された説明">
            <a:extLst>
              <a:ext uri="{FF2B5EF4-FFF2-40B4-BE49-F238E27FC236}">
                <a16:creationId xmlns:a16="http://schemas.microsoft.com/office/drawing/2014/main" id="{0E81EF37-D07B-4BC4-9997-92C71E87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56910" cy="38221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793026" cy="276999"/>
          </a:xfrm>
          <a:prstGeom prst="rect">
            <a:avLst/>
          </a:prstGeom>
          <a:noFill/>
        </p:spPr>
        <p:txBody>
          <a:bodyPr wrap="none" rtlCol="0">
            <a:spAutoFit/>
          </a:bodyPr>
          <a:lstStyle/>
          <a:p>
            <a:r>
              <a:rPr kumimoji="1" lang="ja-JP" altLang="en-US" sz="1200" b="1" dirty="0"/>
              <a:t>○</a:t>
            </a:r>
            <a:r>
              <a:rPr kumimoji="1" lang="en-US" altLang="ja-JP" sz="1200" b="1" dirty="0"/>
              <a:t>sh300e</a:t>
            </a:r>
            <a:r>
              <a:rPr kumimoji="1" lang="ja-JP" altLang="en-US" sz="1200" b="1" dirty="0"/>
              <a:t>．アイテム説明ウィンドウ</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13" name="テキスト ボックス 12">
            <a:extLst>
              <a:ext uri="{FF2B5EF4-FFF2-40B4-BE49-F238E27FC236}">
                <a16:creationId xmlns:a16="http://schemas.microsoft.com/office/drawing/2014/main" id="{2BF0A680-BDAF-41E9-81EE-C3198BC5551A}"/>
              </a:ext>
            </a:extLst>
          </p:cNvPr>
          <p:cNvSpPr txBox="1"/>
          <p:nvPr/>
        </p:nvSpPr>
        <p:spPr>
          <a:xfrm>
            <a:off x="3108099" y="2174287"/>
            <a:ext cx="1236236" cy="215444"/>
          </a:xfrm>
          <a:prstGeom prst="rect">
            <a:avLst/>
          </a:prstGeom>
          <a:noFill/>
        </p:spPr>
        <p:txBody>
          <a:bodyPr wrap="square" rtlCol="0">
            <a:spAutoFit/>
          </a:bodyPr>
          <a:lstStyle/>
          <a:p>
            <a:r>
              <a:rPr kumimoji="1" lang="en-US" altLang="ja-JP" sz="800" dirty="0">
                <a:latin typeface="+mn-ea"/>
              </a:rPr>
              <a:t>01</a:t>
            </a:r>
            <a:r>
              <a:rPr kumimoji="1" lang="ja-JP" altLang="en-US" sz="800" dirty="0">
                <a:latin typeface="+mn-ea"/>
              </a:rPr>
              <a:t>．ウィンドウ見出し</a:t>
            </a:r>
            <a:endParaRPr kumimoji="1" lang="en-US" altLang="ja-JP" sz="800" dirty="0">
              <a:latin typeface="+mn-ea"/>
            </a:endParaRPr>
          </a:p>
        </p:txBody>
      </p:sp>
      <p:cxnSp>
        <p:nvCxnSpPr>
          <p:cNvPr id="14" name="直線コネクタ 13">
            <a:extLst>
              <a:ext uri="{FF2B5EF4-FFF2-40B4-BE49-F238E27FC236}">
                <a16:creationId xmlns:a16="http://schemas.microsoft.com/office/drawing/2014/main" id="{2A39B028-CA51-47F6-86D1-31BF529D9FEC}"/>
              </a:ext>
            </a:extLst>
          </p:cNvPr>
          <p:cNvCxnSpPr>
            <a:cxnSpLocks/>
            <a:stCxn id="13" idx="1"/>
          </p:cNvCxnSpPr>
          <p:nvPr/>
        </p:nvCxnSpPr>
        <p:spPr>
          <a:xfrm flipH="1">
            <a:off x="2258389" y="2282009"/>
            <a:ext cx="849710" cy="8162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3B587A9-E7B1-4E5C-AFFD-B85917F5406F}"/>
              </a:ext>
            </a:extLst>
          </p:cNvPr>
          <p:cNvSpPr txBox="1"/>
          <p:nvPr/>
        </p:nvSpPr>
        <p:spPr>
          <a:xfrm>
            <a:off x="3108099" y="2517306"/>
            <a:ext cx="1236236"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．アイテムアイコン</a:t>
            </a:r>
            <a:endParaRPr kumimoji="1" lang="en-US" altLang="ja-JP" sz="800" dirty="0">
              <a:latin typeface="+mn-ea"/>
            </a:endParaRPr>
          </a:p>
        </p:txBody>
      </p:sp>
      <p:cxnSp>
        <p:nvCxnSpPr>
          <p:cNvPr id="17" name="直線コネクタ 16">
            <a:extLst>
              <a:ext uri="{FF2B5EF4-FFF2-40B4-BE49-F238E27FC236}">
                <a16:creationId xmlns:a16="http://schemas.microsoft.com/office/drawing/2014/main" id="{25BBE40C-B15D-4CB6-AD93-F29F1FFC717E}"/>
              </a:ext>
            </a:extLst>
          </p:cNvPr>
          <p:cNvCxnSpPr>
            <a:cxnSpLocks/>
            <a:stCxn id="16" idx="1"/>
          </p:cNvCxnSpPr>
          <p:nvPr/>
        </p:nvCxnSpPr>
        <p:spPr>
          <a:xfrm flipH="1">
            <a:off x="2035835" y="2625028"/>
            <a:ext cx="107226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D0479CD-A520-42FE-8565-73C48267CAF1}"/>
              </a:ext>
            </a:extLst>
          </p:cNvPr>
          <p:cNvSpPr txBox="1"/>
          <p:nvPr/>
        </p:nvSpPr>
        <p:spPr>
          <a:xfrm>
            <a:off x="3108099" y="2896599"/>
            <a:ext cx="825867"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．説明本文</a:t>
            </a:r>
            <a:endParaRPr kumimoji="1" lang="en-US" altLang="ja-JP" sz="800" dirty="0">
              <a:latin typeface="+mn-ea"/>
            </a:endParaRPr>
          </a:p>
        </p:txBody>
      </p:sp>
      <p:cxnSp>
        <p:nvCxnSpPr>
          <p:cNvPr id="20" name="直線コネクタ 19">
            <a:extLst>
              <a:ext uri="{FF2B5EF4-FFF2-40B4-BE49-F238E27FC236}">
                <a16:creationId xmlns:a16="http://schemas.microsoft.com/office/drawing/2014/main" id="{EA71E44E-EB98-4106-B0FA-F4D7DB06D0CD}"/>
              </a:ext>
            </a:extLst>
          </p:cNvPr>
          <p:cNvCxnSpPr>
            <a:cxnSpLocks/>
            <a:stCxn id="19" idx="1"/>
          </p:cNvCxnSpPr>
          <p:nvPr/>
        </p:nvCxnSpPr>
        <p:spPr>
          <a:xfrm flipH="1">
            <a:off x="2481035" y="3004321"/>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D015A4B-3347-4CF3-BD1D-C366CDF0BE80}"/>
              </a:ext>
            </a:extLst>
          </p:cNvPr>
          <p:cNvSpPr txBox="1"/>
          <p:nvPr/>
        </p:nvSpPr>
        <p:spPr>
          <a:xfrm>
            <a:off x="3108099" y="3365435"/>
            <a:ext cx="1236236"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endParaRPr kumimoji="1" lang="en-US" altLang="ja-JP" sz="800" dirty="0">
              <a:latin typeface="+mn-ea"/>
            </a:endParaRPr>
          </a:p>
        </p:txBody>
      </p:sp>
      <p:cxnSp>
        <p:nvCxnSpPr>
          <p:cNvPr id="22" name="直線コネクタ 21">
            <a:extLst>
              <a:ext uri="{FF2B5EF4-FFF2-40B4-BE49-F238E27FC236}">
                <a16:creationId xmlns:a16="http://schemas.microsoft.com/office/drawing/2014/main" id="{581D53B6-067C-41BE-904C-CC55C0622EE3}"/>
              </a:ext>
            </a:extLst>
          </p:cNvPr>
          <p:cNvCxnSpPr>
            <a:cxnSpLocks/>
            <a:stCxn id="21" idx="1"/>
          </p:cNvCxnSpPr>
          <p:nvPr/>
        </p:nvCxnSpPr>
        <p:spPr>
          <a:xfrm flipH="1">
            <a:off x="2258389" y="3473157"/>
            <a:ext cx="849710" cy="88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D8A5538-63CA-498C-A342-EDF8388EB6E0}"/>
              </a:ext>
            </a:extLst>
          </p:cNvPr>
          <p:cNvSpPr txBox="1"/>
          <p:nvPr/>
        </p:nvSpPr>
        <p:spPr>
          <a:xfrm>
            <a:off x="4395631" y="875485"/>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25" name="テキスト ボックス 24">
            <a:extLst>
              <a:ext uri="{FF2B5EF4-FFF2-40B4-BE49-F238E27FC236}">
                <a16:creationId xmlns:a16="http://schemas.microsoft.com/office/drawing/2014/main" id="{5F88F2B4-AC7E-49CA-A02D-488759D4879B}"/>
              </a:ext>
            </a:extLst>
          </p:cNvPr>
          <p:cNvSpPr txBox="1"/>
          <p:nvPr/>
        </p:nvSpPr>
        <p:spPr>
          <a:xfrm>
            <a:off x="4580842" y="1124451"/>
            <a:ext cx="2877711" cy="246221"/>
          </a:xfrm>
          <a:prstGeom prst="rect">
            <a:avLst/>
          </a:prstGeom>
          <a:noFill/>
        </p:spPr>
        <p:txBody>
          <a:bodyPr wrap="none" rtlCol="0">
            <a:spAutoFit/>
          </a:bodyPr>
          <a:lstStyle/>
          <a:p>
            <a:r>
              <a:rPr kumimoji="1" lang="ja-JP" altLang="en-US" sz="1000" dirty="0"/>
              <a:t>アイテム名がウィンドウの見出しになる想定。</a:t>
            </a:r>
            <a:endParaRPr kumimoji="1" lang="en-US" altLang="ja-JP" sz="1000" dirty="0"/>
          </a:p>
        </p:txBody>
      </p:sp>
      <p:sp>
        <p:nvSpPr>
          <p:cNvPr id="26" name="テキスト ボックス 25">
            <a:extLst>
              <a:ext uri="{FF2B5EF4-FFF2-40B4-BE49-F238E27FC236}">
                <a16:creationId xmlns:a16="http://schemas.microsoft.com/office/drawing/2014/main" id="{78A3DB06-8955-443E-8FD2-1D343EBEAD36}"/>
              </a:ext>
            </a:extLst>
          </p:cNvPr>
          <p:cNvSpPr txBox="1"/>
          <p:nvPr/>
        </p:nvSpPr>
        <p:spPr>
          <a:xfrm>
            <a:off x="4395631" y="145920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27" name="テキスト ボックス 26">
            <a:extLst>
              <a:ext uri="{FF2B5EF4-FFF2-40B4-BE49-F238E27FC236}">
                <a16:creationId xmlns:a16="http://schemas.microsoft.com/office/drawing/2014/main" id="{2B6FBBC8-83C1-4394-9CB4-7AC34E461C62}"/>
              </a:ext>
            </a:extLst>
          </p:cNvPr>
          <p:cNvSpPr txBox="1"/>
          <p:nvPr/>
        </p:nvSpPr>
        <p:spPr>
          <a:xfrm>
            <a:off x="4580842" y="1708172"/>
            <a:ext cx="2492990" cy="246221"/>
          </a:xfrm>
          <a:prstGeom prst="rect">
            <a:avLst/>
          </a:prstGeom>
          <a:noFill/>
        </p:spPr>
        <p:txBody>
          <a:bodyPr wrap="none" rtlCol="0">
            <a:spAutoFit/>
          </a:bodyPr>
          <a:lstStyle/>
          <a:p>
            <a:r>
              <a:rPr kumimoji="1" lang="ja-JP" altLang="en-US" sz="1000" dirty="0"/>
              <a:t>該当のアイテムのアイコンを表示する。</a:t>
            </a:r>
            <a:endParaRPr kumimoji="1" lang="en-US" altLang="ja-JP" sz="1000" dirty="0"/>
          </a:p>
        </p:txBody>
      </p:sp>
      <p:sp>
        <p:nvSpPr>
          <p:cNvPr id="28" name="テキスト ボックス 27">
            <a:extLst>
              <a:ext uri="{FF2B5EF4-FFF2-40B4-BE49-F238E27FC236}">
                <a16:creationId xmlns:a16="http://schemas.microsoft.com/office/drawing/2014/main" id="{15511D54-9965-4921-B412-EB27826DFE89}"/>
              </a:ext>
            </a:extLst>
          </p:cNvPr>
          <p:cNvSpPr txBox="1"/>
          <p:nvPr/>
        </p:nvSpPr>
        <p:spPr>
          <a:xfrm>
            <a:off x="4395631" y="2042927"/>
            <a:ext cx="1008609" cy="253916"/>
          </a:xfrm>
          <a:prstGeom prst="rect">
            <a:avLst/>
          </a:prstGeom>
          <a:noFill/>
        </p:spPr>
        <p:txBody>
          <a:bodyPr wrap="none" rtlCol="0">
            <a:spAutoFit/>
          </a:bodyPr>
          <a:lstStyle/>
          <a:p>
            <a:r>
              <a:rPr kumimoji="1" lang="en-US" altLang="ja-JP" sz="1050" b="1" dirty="0"/>
              <a:t>03</a:t>
            </a:r>
            <a:r>
              <a:rPr kumimoji="1" lang="ja-JP" altLang="en-US" sz="1050" b="1" dirty="0"/>
              <a:t>．説明本文</a:t>
            </a:r>
          </a:p>
        </p:txBody>
      </p:sp>
      <p:sp>
        <p:nvSpPr>
          <p:cNvPr id="29" name="テキスト ボックス 28">
            <a:extLst>
              <a:ext uri="{FF2B5EF4-FFF2-40B4-BE49-F238E27FC236}">
                <a16:creationId xmlns:a16="http://schemas.microsoft.com/office/drawing/2014/main" id="{1DE77AE0-B629-45A2-98CA-C754723BFC57}"/>
              </a:ext>
            </a:extLst>
          </p:cNvPr>
          <p:cNvSpPr txBox="1"/>
          <p:nvPr/>
        </p:nvSpPr>
        <p:spPr>
          <a:xfrm>
            <a:off x="4580842" y="2291893"/>
            <a:ext cx="3005951" cy="400110"/>
          </a:xfrm>
          <a:prstGeom prst="rect">
            <a:avLst/>
          </a:prstGeom>
          <a:noFill/>
        </p:spPr>
        <p:txBody>
          <a:bodyPr wrap="none" rtlCol="0">
            <a:spAutoFit/>
          </a:bodyPr>
          <a:lstStyle/>
          <a:p>
            <a:r>
              <a:rPr kumimoji="1" lang="ja-JP" altLang="en-US" sz="1000" dirty="0"/>
              <a:t>アイテムごとに設定してある説明文を表示する。</a:t>
            </a:r>
            <a:endParaRPr kumimoji="1" lang="en-US" altLang="ja-JP" sz="1000" dirty="0"/>
          </a:p>
          <a:p>
            <a:r>
              <a:rPr kumimoji="1" lang="ja-JP" altLang="en-US" sz="1000" dirty="0"/>
              <a:t>想定として</a:t>
            </a:r>
            <a:r>
              <a:rPr kumimoji="1" lang="en-US" altLang="ja-JP" sz="1000" dirty="0"/>
              <a:t>16</a:t>
            </a:r>
            <a:r>
              <a:rPr kumimoji="1" lang="ja-JP" altLang="en-US" sz="1000" dirty="0"/>
              <a:t>文字</a:t>
            </a:r>
            <a:r>
              <a:rPr kumimoji="1" lang="en-US" altLang="ja-JP" sz="1000" dirty="0"/>
              <a:t>×2</a:t>
            </a:r>
            <a:r>
              <a:rPr kumimoji="1" lang="ja-JP" altLang="en-US" sz="1000" dirty="0"/>
              <a:t>行まで。（要調整）</a:t>
            </a:r>
            <a:endParaRPr kumimoji="1" lang="en-US" altLang="ja-JP" sz="1000" dirty="0"/>
          </a:p>
        </p:txBody>
      </p:sp>
      <p:sp>
        <p:nvSpPr>
          <p:cNvPr id="30" name="テキスト ボックス 29">
            <a:extLst>
              <a:ext uri="{FF2B5EF4-FFF2-40B4-BE49-F238E27FC236}">
                <a16:creationId xmlns:a16="http://schemas.microsoft.com/office/drawing/2014/main" id="{8D27158D-EA16-42C6-88DB-D79235188DD1}"/>
              </a:ext>
            </a:extLst>
          </p:cNvPr>
          <p:cNvSpPr txBox="1"/>
          <p:nvPr/>
        </p:nvSpPr>
        <p:spPr>
          <a:xfrm>
            <a:off x="4395631" y="278053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31" name="テキスト ボックス 30">
            <a:extLst>
              <a:ext uri="{FF2B5EF4-FFF2-40B4-BE49-F238E27FC236}">
                <a16:creationId xmlns:a16="http://schemas.microsoft.com/office/drawing/2014/main" id="{782908B6-1B4D-4298-922E-42FF09FB0D37}"/>
              </a:ext>
            </a:extLst>
          </p:cNvPr>
          <p:cNvSpPr txBox="1"/>
          <p:nvPr/>
        </p:nvSpPr>
        <p:spPr>
          <a:xfrm>
            <a:off x="4580842" y="302950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365895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1620957" cy="307777"/>
          </a:xfrm>
          <a:prstGeom prst="rect">
            <a:avLst/>
          </a:prstGeom>
          <a:noFill/>
        </p:spPr>
        <p:txBody>
          <a:bodyPr wrap="none" rtlCol="0">
            <a:spAutoFit/>
          </a:bodyPr>
          <a:lstStyle/>
          <a:p>
            <a:r>
              <a:rPr kumimoji="1" lang="ja-JP" altLang="en-US" sz="1400" b="1" dirty="0"/>
              <a:t>●ショップの項目</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1547684"/>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187538"/>
            <a:ext cx="1415772" cy="276999"/>
          </a:xfrm>
          <a:prstGeom prst="rect">
            <a:avLst/>
          </a:prstGeom>
          <a:noFill/>
        </p:spPr>
        <p:txBody>
          <a:bodyPr wrap="none" rtlCol="0">
            <a:spAutoFit/>
          </a:bodyPr>
          <a:lstStyle/>
          <a:p>
            <a:r>
              <a:rPr kumimoji="1" lang="ja-JP" altLang="en-US" sz="1200" b="1" dirty="0"/>
              <a:t>○アイテムの購入</a:t>
            </a:r>
          </a:p>
        </p:txBody>
      </p:sp>
      <p:sp>
        <p:nvSpPr>
          <p:cNvPr id="365" name="テキスト ボックス 364">
            <a:extLst>
              <a:ext uri="{FF2B5EF4-FFF2-40B4-BE49-F238E27FC236}">
                <a16:creationId xmlns:a16="http://schemas.microsoft.com/office/drawing/2014/main" id="{1932176C-13E8-41FA-AFAB-EC23B25C7035}"/>
              </a:ext>
            </a:extLst>
          </p:cNvPr>
          <p:cNvSpPr txBox="1"/>
          <p:nvPr/>
        </p:nvSpPr>
        <p:spPr>
          <a:xfrm>
            <a:off x="591845" y="2989308"/>
            <a:ext cx="1415772" cy="276999"/>
          </a:xfrm>
          <a:prstGeom prst="rect">
            <a:avLst/>
          </a:prstGeom>
          <a:noFill/>
        </p:spPr>
        <p:txBody>
          <a:bodyPr wrap="none" rtlCol="0">
            <a:spAutoFit/>
          </a:bodyPr>
          <a:lstStyle/>
          <a:p>
            <a:r>
              <a:rPr kumimoji="1" lang="ja-JP" altLang="en-US" sz="1200" b="1" dirty="0"/>
              <a:t>○ＴＲカード分解</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1824683"/>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2470363"/>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8" name="テキスト ボックス 367">
            <a:extLst>
              <a:ext uri="{FF2B5EF4-FFF2-40B4-BE49-F238E27FC236}">
                <a16:creationId xmlns:a16="http://schemas.microsoft.com/office/drawing/2014/main" id="{F918FA5A-49A5-4AC0-B2EB-1C5A125976D8}"/>
              </a:ext>
            </a:extLst>
          </p:cNvPr>
          <p:cNvSpPr txBox="1"/>
          <p:nvPr/>
        </p:nvSpPr>
        <p:spPr>
          <a:xfrm>
            <a:off x="743285" y="3260342"/>
            <a:ext cx="3134191" cy="400110"/>
          </a:xfrm>
          <a:prstGeom prst="rect">
            <a:avLst/>
          </a:prstGeom>
          <a:noFill/>
        </p:spPr>
        <p:txBody>
          <a:bodyPr wrap="none" rtlCol="0">
            <a:spAutoFit/>
          </a:bodyPr>
          <a:lstStyle/>
          <a:p>
            <a:r>
              <a:rPr kumimoji="1" lang="ja-JP" altLang="en-US" sz="1000" dirty="0"/>
              <a:t>余っているＴＲカードを分解しポイントを獲得し、</a:t>
            </a:r>
            <a:endParaRPr kumimoji="1" lang="en-US" altLang="ja-JP" sz="1000" dirty="0"/>
          </a:p>
          <a:p>
            <a:r>
              <a:rPr kumimoji="1" lang="ja-JP" altLang="en-US" sz="1000" dirty="0"/>
              <a:t>到達するポイントごとに報酬が獲得できる。</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5769015"/>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6070828"/>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5121134"/>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5436426"/>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20" name="テキスト ボックス 19">
            <a:extLst>
              <a:ext uri="{FF2B5EF4-FFF2-40B4-BE49-F238E27FC236}">
                <a16:creationId xmlns:a16="http://schemas.microsoft.com/office/drawing/2014/main" id="{BC26F4AE-DB40-4EA3-AF7C-44240BB8B93A}"/>
              </a:ext>
            </a:extLst>
          </p:cNvPr>
          <p:cNvSpPr txBox="1"/>
          <p:nvPr/>
        </p:nvSpPr>
        <p:spPr>
          <a:xfrm>
            <a:off x="727750" y="4259289"/>
            <a:ext cx="1915909" cy="246221"/>
          </a:xfrm>
          <a:prstGeom prst="rect">
            <a:avLst/>
          </a:prstGeom>
          <a:noFill/>
        </p:spPr>
        <p:txBody>
          <a:bodyPr wrap="none" rtlCol="0">
            <a:spAutoFit/>
          </a:bodyPr>
          <a:lstStyle/>
          <a:p>
            <a:r>
              <a:rPr kumimoji="1" lang="ja-JP" altLang="en-US" sz="1000" b="1" dirty="0"/>
              <a:t>・交換期間</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1" name="テキスト ボックス 20">
            <a:extLst>
              <a:ext uri="{FF2B5EF4-FFF2-40B4-BE49-F238E27FC236}">
                <a16:creationId xmlns:a16="http://schemas.microsoft.com/office/drawing/2014/main" id="{B25CFE48-CBC6-4962-9E7A-563551FBAFE4}"/>
              </a:ext>
            </a:extLst>
          </p:cNvPr>
          <p:cNvSpPr txBox="1"/>
          <p:nvPr/>
        </p:nvSpPr>
        <p:spPr>
          <a:xfrm>
            <a:off x="879190" y="4530323"/>
            <a:ext cx="4288353" cy="400110"/>
          </a:xfrm>
          <a:prstGeom prst="rect">
            <a:avLst/>
          </a:prstGeom>
          <a:noFill/>
        </p:spPr>
        <p:txBody>
          <a:bodyPr wrap="none" rtlCol="0">
            <a:spAutoFit/>
          </a:bodyPr>
          <a:lstStyle/>
          <a:p>
            <a:r>
              <a:rPr kumimoji="1" lang="ja-JP" altLang="en-US" sz="1000" dirty="0"/>
              <a:t>分解したポイントについては、一定の期間ごとにリセットされていく。</a:t>
            </a:r>
            <a:endParaRPr kumimoji="1" lang="en-US" altLang="ja-JP" sz="1000" dirty="0"/>
          </a:p>
          <a:p>
            <a:r>
              <a:rPr kumimoji="1" lang="ja-JP" altLang="en-US" sz="1000" dirty="0"/>
              <a:t>期間については現状１ヶ月想定で、全ユーザー共通として持つ。</a:t>
            </a:r>
            <a:endParaRPr kumimoji="1" lang="en-US" altLang="ja-JP" sz="1000" dirty="0"/>
          </a:p>
        </p:txBody>
      </p:sp>
      <p:sp>
        <p:nvSpPr>
          <p:cNvPr id="24" name="テキスト ボックス 23">
            <a:extLst>
              <a:ext uri="{FF2B5EF4-FFF2-40B4-BE49-F238E27FC236}">
                <a16:creationId xmlns:a16="http://schemas.microsoft.com/office/drawing/2014/main" id="{5B3581A4-A4C9-4763-94D8-532BB53D5212}"/>
              </a:ext>
            </a:extLst>
          </p:cNvPr>
          <p:cNvSpPr txBox="1"/>
          <p:nvPr/>
        </p:nvSpPr>
        <p:spPr>
          <a:xfrm>
            <a:off x="696885" y="3660452"/>
            <a:ext cx="2428870" cy="246221"/>
          </a:xfrm>
          <a:prstGeom prst="rect">
            <a:avLst/>
          </a:prstGeom>
          <a:noFill/>
        </p:spPr>
        <p:txBody>
          <a:bodyPr wrap="none" rtlCol="0">
            <a:spAutoFit/>
          </a:bodyPr>
          <a:lstStyle/>
          <a:p>
            <a:r>
              <a:rPr kumimoji="1" lang="ja-JP" altLang="en-US" sz="1000" b="1" dirty="0"/>
              <a:t>・ポイントについて</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5" name="テキスト ボックス 24">
            <a:extLst>
              <a:ext uri="{FF2B5EF4-FFF2-40B4-BE49-F238E27FC236}">
                <a16:creationId xmlns:a16="http://schemas.microsoft.com/office/drawing/2014/main" id="{4AB3DB86-9E54-48A1-B46A-B9F35F1D747F}"/>
              </a:ext>
            </a:extLst>
          </p:cNvPr>
          <p:cNvSpPr txBox="1"/>
          <p:nvPr/>
        </p:nvSpPr>
        <p:spPr>
          <a:xfrm>
            <a:off x="848325" y="3931486"/>
            <a:ext cx="3518912" cy="246221"/>
          </a:xfrm>
          <a:prstGeom prst="rect">
            <a:avLst/>
          </a:prstGeom>
          <a:noFill/>
        </p:spPr>
        <p:txBody>
          <a:bodyPr wrap="none" rtlCol="0">
            <a:spAutoFit/>
          </a:bodyPr>
          <a:lstStyle/>
          <a:p>
            <a:r>
              <a:rPr kumimoji="1" lang="ja-JP" altLang="en-US" sz="1000" dirty="0"/>
              <a:t>本ポイントを使用するのは、ショップで報酬を得るのみ。</a:t>
            </a:r>
            <a:endParaRPr kumimoji="1" lang="en-US" altLang="ja-JP" sz="1000" dirty="0"/>
          </a:p>
        </p:txBody>
      </p:sp>
      <p:sp>
        <p:nvSpPr>
          <p:cNvPr id="2" name="四角形: 角を丸くする 1">
            <a:extLst>
              <a:ext uri="{FF2B5EF4-FFF2-40B4-BE49-F238E27FC236}">
                <a16:creationId xmlns:a16="http://schemas.microsoft.com/office/drawing/2014/main" id="{4B41217E-7739-4FAD-BE18-9EEDA077CAA1}"/>
              </a:ext>
            </a:extLst>
          </p:cNvPr>
          <p:cNvSpPr/>
          <p:nvPr/>
        </p:nvSpPr>
        <p:spPr>
          <a:xfrm>
            <a:off x="4295967" y="3111088"/>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#211</a:t>
            </a:r>
          </a:p>
          <a:p>
            <a:r>
              <a:rPr kumimoji="1" lang="ja-JP" altLang="en-US" sz="1000" dirty="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1620957" cy="307777"/>
          </a:xfrm>
          <a:prstGeom prst="rect">
            <a:avLst/>
          </a:prstGeom>
          <a:noFill/>
        </p:spPr>
        <p:txBody>
          <a:bodyPr wrap="none" rtlCol="0">
            <a:spAutoFit/>
          </a:bodyPr>
          <a:lstStyle/>
          <a:p>
            <a:r>
              <a:rPr kumimoji="1" lang="ja-JP" altLang="en-US" sz="1400" b="1" dirty="0"/>
              <a:t>●ショップの項目</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1547684"/>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187538"/>
            <a:ext cx="1415772" cy="276999"/>
          </a:xfrm>
          <a:prstGeom prst="rect">
            <a:avLst/>
          </a:prstGeom>
          <a:noFill/>
        </p:spPr>
        <p:txBody>
          <a:bodyPr wrap="none" rtlCol="0">
            <a:spAutoFit/>
          </a:bodyPr>
          <a:lstStyle/>
          <a:p>
            <a:r>
              <a:rPr kumimoji="1" lang="ja-JP" altLang="en-US" sz="1200" b="1" dirty="0"/>
              <a:t>○アイテムの購入</a:t>
            </a:r>
          </a:p>
        </p:txBody>
      </p:sp>
      <p:sp>
        <p:nvSpPr>
          <p:cNvPr id="365" name="テキスト ボックス 364">
            <a:extLst>
              <a:ext uri="{FF2B5EF4-FFF2-40B4-BE49-F238E27FC236}">
                <a16:creationId xmlns:a16="http://schemas.microsoft.com/office/drawing/2014/main" id="{1932176C-13E8-41FA-AFAB-EC23B25C7035}"/>
              </a:ext>
            </a:extLst>
          </p:cNvPr>
          <p:cNvSpPr txBox="1"/>
          <p:nvPr/>
        </p:nvSpPr>
        <p:spPr>
          <a:xfrm>
            <a:off x="591845" y="2989308"/>
            <a:ext cx="1415772" cy="276999"/>
          </a:xfrm>
          <a:prstGeom prst="rect">
            <a:avLst/>
          </a:prstGeom>
          <a:noFill/>
        </p:spPr>
        <p:txBody>
          <a:bodyPr wrap="none" rtlCol="0">
            <a:spAutoFit/>
          </a:bodyPr>
          <a:lstStyle/>
          <a:p>
            <a:r>
              <a:rPr kumimoji="1" lang="ja-JP" altLang="en-US" sz="1200" b="1" dirty="0"/>
              <a:t>○ＴＲカード分解</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1824683"/>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2470363"/>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8" name="テキスト ボックス 367">
            <a:extLst>
              <a:ext uri="{FF2B5EF4-FFF2-40B4-BE49-F238E27FC236}">
                <a16:creationId xmlns:a16="http://schemas.microsoft.com/office/drawing/2014/main" id="{F918FA5A-49A5-4AC0-B2EB-1C5A125976D8}"/>
              </a:ext>
            </a:extLst>
          </p:cNvPr>
          <p:cNvSpPr txBox="1"/>
          <p:nvPr/>
        </p:nvSpPr>
        <p:spPr>
          <a:xfrm>
            <a:off x="743285" y="3260342"/>
            <a:ext cx="3134191" cy="400110"/>
          </a:xfrm>
          <a:prstGeom prst="rect">
            <a:avLst/>
          </a:prstGeom>
          <a:noFill/>
        </p:spPr>
        <p:txBody>
          <a:bodyPr wrap="none" rtlCol="0">
            <a:spAutoFit/>
          </a:bodyPr>
          <a:lstStyle/>
          <a:p>
            <a:r>
              <a:rPr kumimoji="1" lang="ja-JP" altLang="en-US" sz="1000" dirty="0"/>
              <a:t>余っているＴＲカードを分解しポイントを獲得し、</a:t>
            </a:r>
            <a:endParaRPr kumimoji="1" lang="en-US" altLang="ja-JP" sz="1000" dirty="0"/>
          </a:p>
          <a:p>
            <a:r>
              <a:rPr kumimoji="1" lang="ja-JP" altLang="en-US" sz="1000" dirty="0"/>
              <a:t>到達するポイントごとに報酬が獲得できる。</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5151097"/>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5452910"/>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4503216"/>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4818508"/>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20" name="テキスト ボックス 19">
            <a:extLst>
              <a:ext uri="{FF2B5EF4-FFF2-40B4-BE49-F238E27FC236}">
                <a16:creationId xmlns:a16="http://schemas.microsoft.com/office/drawing/2014/main" id="{BC26F4AE-DB40-4EA3-AF7C-44240BB8B93A}"/>
              </a:ext>
            </a:extLst>
          </p:cNvPr>
          <p:cNvSpPr txBox="1"/>
          <p:nvPr/>
        </p:nvSpPr>
        <p:spPr>
          <a:xfrm>
            <a:off x="727750" y="3707565"/>
            <a:ext cx="1915909" cy="246221"/>
          </a:xfrm>
          <a:prstGeom prst="rect">
            <a:avLst/>
          </a:prstGeom>
          <a:noFill/>
        </p:spPr>
        <p:txBody>
          <a:bodyPr wrap="none" rtlCol="0">
            <a:spAutoFit/>
          </a:bodyPr>
          <a:lstStyle/>
          <a:p>
            <a:r>
              <a:rPr kumimoji="1" lang="ja-JP" altLang="en-US" sz="1000" b="1" dirty="0"/>
              <a:t>・交換期間</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1" name="テキスト ボックス 20">
            <a:extLst>
              <a:ext uri="{FF2B5EF4-FFF2-40B4-BE49-F238E27FC236}">
                <a16:creationId xmlns:a16="http://schemas.microsoft.com/office/drawing/2014/main" id="{B25CFE48-CBC6-4962-9E7A-563551FBAFE4}"/>
              </a:ext>
            </a:extLst>
          </p:cNvPr>
          <p:cNvSpPr txBox="1"/>
          <p:nvPr/>
        </p:nvSpPr>
        <p:spPr>
          <a:xfrm>
            <a:off x="879190" y="3978599"/>
            <a:ext cx="4288353" cy="400110"/>
          </a:xfrm>
          <a:prstGeom prst="rect">
            <a:avLst/>
          </a:prstGeom>
          <a:noFill/>
        </p:spPr>
        <p:txBody>
          <a:bodyPr wrap="none" rtlCol="0">
            <a:spAutoFit/>
          </a:bodyPr>
          <a:lstStyle/>
          <a:p>
            <a:r>
              <a:rPr kumimoji="1" lang="ja-JP" altLang="en-US" sz="1000" dirty="0"/>
              <a:t>分解したポイントについては、一定の期間ごとにリセットされていく。</a:t>
            </a:r>
            <a:endParaRPr kumimoji="1" lang="en-US" altLang="ja-JP" sz="1000" dirty="0"/>
          </a:p>
          <a:p>
            <a:r>
              <a:rPr kumimoji="1" lang="ja-JP" altLang="en-US" sz="1000" dirty="0"/>
              <a:t>期間については現状１ヶ月想定で、全ユーザー共通として持つ。</a:t>
            </a:r>
            <a:endParaRPr kumimoji="1" lang="en-US" altLang="ja-JP" sz="1000" dirty="0"/>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967288"/>
            <a:ext cx="1800493" cy="307777"/>
          </a:xfrm>
          <a:prstGeom prst="rect">
            <a:avLst/>
          </a:prstGeom>
          <a:noFill/>
        </p:spPr>
        <p:txBody>
          <a:bodyPr wrap="none" rtlCol="0">
            <a:spAutoFit/>
          </a:bodyPr>
          <a:lstStyle/>
          <a:p>
            <a:r>
              <a:rPr kumimoji="1" lang="ja-JP" altLang="en-US" sz="1400" b="1" dirty="0"/>
              <a:t>●購入回数について</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6269101"/>
            <a:ext cx="5186035" cy="400110"/>
          </a:xfrm>
          <a:prstGeom prst="rect">
            <a:avLst/>
          </a:prstGeom>
          <a:noFill/>
        </p:spPr>
        <p:txBody>
          <a:bodyPr wrap="none" rtlCol="0">
            <a:spAutoFit/>
          </a:bodyPr>
          <a:lstStyle/>
          <a:p>
            <a:r>
              <a:rPr kumimoji="1" lang="ja-JP" altLang="en-US" sz="1000" dirty="0"/>
              <a:t>セット商品、セール、スペシャルアイテムなどは、購入回数が各商品に設定してあり、</a:t>
            </a:r>
            <a:endParaRPr kumimoji="1" lang="en-US" altLang="ja-JP" sz="1000" dirty="0"/>
          </a:p>
          <a:p>
            <a:r>
              <a:rPr kumimoji="1" lang="ja-JP" altLang="en-US" sz="1000" dirty="0"/>
              <a:t>その回数のみ購入で売り切れる場合がある。</a:t>
            </a:r>
            <a:endParaRPr kumimoji="1" lang="en-US" altLang="ja-JP" sz="1000" dirty="0"/>
          </a:p>
        </p:txBody>
      </p:sp>
    </p:spTree>
    <p:extLst>
      <p:ext uri="{BB962C8B-B14F-4D97-AF65-F5344CB8AC3E}">
        <p14:creationId xmlns:p14="http://schemas.microsoft.com/office/powerpoint/2010/main" val="326275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白いバックグラウンドのスクリーンショット&#10;&#10;自動的に生成された説明">
            <a:extLst>
              <a:ext uri="{FF2B5EF4-FFF2-40B4-BE49-F238E27FC236}">
                <a16:creationId xmlns:a16="http://schemas.microsoft.com/office/drawing/2014/main" id="{FBE8588B-21DA-4A0F-9A93-FAFD42103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963" y="1015744"/>
            <a:ext cx="948646" cy="1687260"/>
          </a:xfrm>
          <a:prstGeom prst="rect">
            <a:avLst/>
          </a:prstGeom>
        </p:spPr>
      </p:pic>
      <p:pic>
        <p:nvPicPr>
          <p:cNvPr id="10" name="図 9" descr="スクリーンショット, コンピュータ が含まれている画像&#10;&#10;自動的に生成された説明">
            <a:extLst>
              <a:ext uri="{FF2B5EF4-FFF2-40B4-BE49-F238E27FC236}">
                <a16:creationId xmlns:a16="http://schemas.microsoft.com/office/drawing/2014/main" id="{4EADEBB0-2A49-4EA6-A590-A6EE8E464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54" y="4759438"/>
            <a:ext cx="948651" cy="168726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pic>
        <p:nvPicPr>
          <p:cNvPr id="3" name="図 2" descr="スクリーンショット が含まれている画像&#10;&#10;自動的に生成された説明">
            <a:extLst>
              <a:ext uri="{FF2B5EF4-FFF2-40B4-BE49-F238E27FC236}">
                <a16:creationId xmlns:a16="http://schemas.microsoft.com/office/drawing/2014/main" id="{7484697E-B11A-4853-A1E7-C2D86EDDB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34" y="1015744"/>
            <a:ext cx="950624" cy="1687270"/>
          </a:xfrm>
          <a:prstGeom prst="rect">
            <a:avLst/>
          </a:prstGeom>
        </p:spPr>
      </p:pic>
      <p:pic>
        <p:nvPicPr>
          <p:cNvPr id="5" name="図 4" descr="スクリーンショット, 抽象 が含まれている画像&#10;&#10;自動的に生成された説明">
            <a:extLst>
              <a:ext uri="{FF2B5EF4-FFF2-40B4-BE49-F238E27FC236}">
                <a16:creationId xmlns:a16="http://schemas.microsoft.com/office/drawing/2014/main" id="{80C65C92-D90B-450B-A230-9CD40152B0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654" y="1015744"/>
            <a:ext cx="950624" cy="1687270"/>
          </a:xfrm>
          <a:prstGeom prst="rect">
            <a:avLst/>
          </a:prstGeom>
        </p:spPr>
      </p:pic>
      <p:pic>
        <p:nvPicPr>
          <p:cNvPr id="11" name="図 10" descr="文字と写真のスクリーンショット&#10;&#10;自動的に生成された説明">
            <a:extLst>
              <a:ext uri="{FF2B5EF4-FFF2-40B4-BE49-F238E27FC236}">
                <a16:creationId xmlns:a16="http://schemas.microsoft.com/office/drawing/2014/main" id="{55A743BC-B0B2-4C9A-8B92-527F908A42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050" y="4759439"/>
            <a:ext cx="950624" cy="1687270"/>
          </a:xfrm>
          <a:prstGeom prst="rect">
            <a:avLst/>
          </a:prstGeom>
        </p:spPr>
      </p:pic>
      <p:sp>
        <p:nvSpPr>
          <p:cNvPr id="25" name="楕円 24">
            <a:extLst>
              <a:ext uri="{FF2B5EF4-FFF2-40B4-BE49-F238E27FC236}">
                <a16:creationId xmlns:a16="http://schemas.microsoft.com/office/drawing/2014/main" id="{3B747B1F-2E1C-4EBF-B76A-FE7BB820C473}"/>
              </a:ext>
            </a:extLst>
          </p:cNvPr>
          <p:cNvSpPr/>
          <p:nvPr/>
        </p:nvSpPr>
        <p:spPr>
          <a:xfrm>
            <a:off x="1777894" y="1691104"/>
            <a:ext cx="336550" cy="336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93E139A-B8A5-4DEF-8C0A-0C8BFE500F5C}"/>
              </a:ext>
            </a:extLst>
          </p:cNvPr>
          <p:cNvCxnSpPr>
            <a:stCxn id="3" idx="3"/>
            <a:endCxn id="25" idx="2"/>
          </p:cNvCxnSpPr>
          <p:nvPr/>
        </p:nvCxnSpPr>
        <p:spPr>
          <a:xfrm>
            <a:off x="1612258" y="1859379"/>
            <a:ext cx="16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D20EF66-AD5D-42D6-A569-272963D48BD8}"/>
              </a:ext>
            </a:extLst>
          </p:cNvPr>
          <p:cNvCxnSpPr>
            <a:stCxn id="25" idx="6"/>
            <a:endCxn id="5" idx="1"/>
          </p:cNvCxnSpPr>
          <p:nvPr/>
        </p:nvCxnSpPr>
        <p:spPr>
          <a:xfrm>
            <a:off x="2114444" y="1859379"/>
            <a:ext cx="1177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63152BB-4741-4A13-834A-6094A7E90F00}"/>
              </a:ext>
            </a:extLst>
          </p:cNvPr>
          <p:cNvCxnSpPr>
            <a:cxnSpLocks/>
            <a:stCxn id="25" idx="6"/>
            <a:endCxn id="10" idx="1"/>
          </p:cNvCxnSpPr>
          <p:nvPr/>
        </p:nvCxnSpPr>
        <p:spPr>
          <a:xfrm>
            <a:off x="2114444" y="1859379"/>
            <a:ext cx="1177210" cy="37436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FC6B91A-FE33-4DA8-9180-EDB7ADD8AA61}"/>
              </a:ext>
            </a:extLst>
          </p:cNvPr>
          <p:cNvCxnSpPr>
            <a:cxnSpLocks/>
            <a:stCxn id="10" idx="3"/>
            <a:endCxn id="11" idx="1"/>
          </p:cNvCxnSpPr>
          <p:nvPr/>
        </p:nvCxnSpPr>
        <p:spPr>
          <a:xfrm>
            <a:off x="4240305" y="5603072"/>
            <a:ext cx="7307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7EFB295-E2DD-439F-AC18-F0BE4BC716A1}"/>
              </a:ext>
            </a:extLst>
          </p:cNvPr>
          <p:cNvSpPr/>
          <p:nvPr/>
        </p:nvSpPr>
        <p:spPr>
          <a:xfrm>
            <a:off x="4971050" y="2076806"/>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100" dirty="0">
                <a:latin typeface="+mn-ea"/>
              </a:rPr>
              <a:t>OS</a:t>
            </a:r>
            <a:r>
              <a:rPr kumimoji="1" lang="ja-JP" altLang="en-US" sz="1100" dirty="0">
                <a:latin typeface="+mn-ea"/>
              </a:rPr>
              <a:t>の確認</a:t>
            </a:r>
            <a:endParaRPr kumimoji="1" lang="en-US" altLang="ja-JP" sz="1100" dirty="0">
              <a:latin typeface="+mn-ea"/>
            </a:endParaRPr>
          </a:p>
        </p:txBody>
      </p:sp>
      <p:cxnSp>
        <p:nvCxnSpPr>
          <p:cNvPr id="50" name="直線矢印コネクタ 49">
            <a:extLst>
              <a:ext uri="{FF2B5EF4-FFF2-40B4-BE49-F238E27FC236}">
                <a16:creationId xmlns:a16="http://schemas.microsoft.com/office/drawing/2014/main" id="{7C7D8924-5E5D-48CE-9B25-E0FC369A9314}"/>
              </a:ext>
            </a:extLst>
          </p:cNvPr>
          <p:cNvCxnSpPr>
            <a:cxnSpLocks/>
            <a:stCxn id="5" idx="3"/>
            <a:endCxn id="35" idx="1"/>
          </p:cNvCxnSpPr>
          <p:nvPr/>
        </p:nvCxnSpPr>
        <p:spPr>
          <a:xfrm>
            <a:off x="4242278" y="1859379"/>
            <a:ext cx="728772" cy="371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82DC910-EC1F-4911-9AC8-B99295B1DABE}"/>
              </a:ext>
            </a:extLst>
          </p:cNvPr>
          <p:cNvCxnSpPr>
            <a:cxnSpLocks/>
            <a:stCxn id="35" idx="3"/>
            <a:endCxn id="15" idx="1"/>
          </p:cNvCxnSpPr>
          <p:nvPr/>
        </p:nvCxnSpPr>
        <p:spPr>
          <a:xfrm flipV="1">
            <a:off x="5921674" y="1859374"/>
            <a:ext cx="728289" cy="371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30">
            <a:extLst>
              <a:ext uri="{FF2B5EF4-FFF2-40B4-BE49-F238E27FC236}">
                <a16:creationId xmlns:a16="http://schemas.microsoft.com/office/drawing/2014/main" id="{78B9CB33-B993-4E47-A6A1-84410A7D1DE8}"/>
              </a:ext>
            </a:extLst>
          </p:cNvPr>
          <p:cNvCxnSpPr>
            <a:cxnSpLocks/>
            <a:stCxn id="11" idx="3"/>
          </p:cNvCxnSpPr>
          <p:nvPr/>
        </p:nvCxnSpPr>
        <p:spPr>
          <a:xfrm flipV="1">
            <a:off x="5921674" y="2230694"/>
            <a:ext cx="247051" cy="3372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07005972-7C90-42E4-9394-76350BED65D8}"/>
              </a:ext>
            </a:extLst>
          </p:cNvPr>
          <p:cNvSpPr/>
          <p:nvPr/>
        </p:nvSpPr>
        <p:spPr>
          <a:xfrm>
            <a:off x="2227737" y="6038095"/>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次のページ</a:t>
            </a:r>
            <a:endParaRPr kumimoji="1" lang="en-US" altLang="ja-JP" sz="1100" dirty="0">
              <a:latin typeface="+mn-ea"/>
            </a:endParaRPr>
          </a:p>
        </p:txBody>
      </p:sp>
      <p:cxnSp>
        <p:nvCxnSpPr>
          <p:cNvPr id="72" name="直線矢印コネクタ 30">
            <a:extLst>
              <a:ext uri="{FF2B5EF4-FFF2-40B4-BE49-F238E27FC236}">
                <a16:creationId xmlns:a16="http://schemas.microsoft.com/office/drawing/2014/main" id="{2C22D725-5B05-43F3-835F-709D43A8E1C7}"/>
              </a:ext>
            </a:extLst>
          </p:cNvPr>
          <p:cNvCxnSpPr>
            <a:cxnSpLocks/>
            <a:stCxn id="25" idx="6"/>
            <a:endCxn id="71" idx="0"/>
          </p:cNvCxnSpPr>
          <p:nvPr/>
        </p:nvCxnSpPr>
        <p:spPr>
          <a:xfrm>
            <a:off x="2114444" y="1859379"/>
            <a:ext cx="588605" cy="41787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647E29A-E557-4787-9420-6A430A23FE1F}"/>
              </a:ext>
            </a:extLst>
          </p:cNvPr>
          <p:cNvSpPr txBox="1"/>
          <p:nvPr/>
        </p:nvSpPr>
        <p:spPr>
          <a:xfrm>
            <a:off x="483562" y="2703014"/>
            <a:ext cx="1338828" cy="200055"/>
          </a:xfrm>
          <a:prstGeom prst="rect">
            <a:avLst/>
          </a:prstGeom>
          <a:noFill/>
        </p:spPr>
        <p:txBody>
          <a:bodyPr wrap="none" rtlCol="0">
            <a:spAutoFit/>
          </a:bodyPr>
          <a:lstStyle/>
          <a:p>
            <a:r>
              <a:rPr kumimoji="1" lang="en-US" altLang="ja-JP" sz="700" dirty="0">
                <a:latin typeface="+mn-ea"/>
              </a:rPr>
              <a:t>sh100.</a:t>
            </a:r>
            <a:r>
              <a:rPr kumimoji="1" lang="ja-JP" altLang="en-US" sz="700" dirty="0">
                <a:latin typeface="+mn-ea"/>
              </a:rPr>
              <a:t>ショップトップ画面</a:t>
            </a:r>
          </a:p>
        </p:txBody>
      </p:sp>
      <p:sp>
        <p:nvSpPr>
          <p:cNvPr id="23" name="テキスト ボックス 22">
            <a:extLst>
              <a:ext uri="{FF2B5EF4-FFF2-40B4-BE49-F238E27FC236}">
                <a16:creationId xmlns:a16="http://schemas.microsoft.com/office/drawing/2014/main" id="{B19B47D4-F5D9-4E7D-9ED2-B372517A65B1}"/>
              </a:ext>
            </a:extLst>
          </p:cNvPr>
          <p:cNvSpPr txBox="1"/>
          <p:nvPr/>
        </p:nvSpPr>
        <p:spPr>
          <a:xfrm>
            <a:off x="3111610" y="2703014"/>
            <a:ext cx="1338828" cy="200055"/>
          </a:xfrm>
          <a:prstGeom prst="rect">
            <a:avLst/>
          </a:prstGeom>
          <a:noFill/>
        </p:spPr>
        <p:txBody>
          <a:bodyPr wrap="none" rtlCol="0">
            <a:spAutoFit/>
          </a:bodyPr>
          <a:lstStyle/>
          <a:p>
            <a:r>
              <a:rPr kumimoji="1" lang="en-US" altLang="ja-JP" sz="700" dirty="0">
                <a:latin typeface="+mn-ea"/>
              </a:rPr>
              <a:t>sh110.</a:t>
            </a:r>
            <a:r>
              <a:rPr kumimoji="1" lang="ja-JP" altLang="en-US" sz="700" dirty="0">
                <a:latin typeface="+mn-ea"/>
              </a:rPr>
              <a:t>クルスタル商品一覧</a:t>
            </a:r>
          </a:p>
        </p:txBody>
      </p:sp>
      <p:sp>
        <p:nvSpPr>
          <p:cNvPr id="26" name="テキスト ボックス 25">
            <a:extLst>
              <a:ext uri="{FF2B5EF4-FFF2-40B4-BE49-F238E27FC236}">
                <a16:creationId xmlns:a16="http://schemas.microsoft.com/office/drawing/2014/main" id="{B0784C2A-E60C-45FF-8ADB-F2D94B2B7F66}"/>
              </a:ext>
            </a:extLst>
          </p:cNvPr>
          <p:cNvSpPr txBox="1"/>
          <p:nvPr/>
        </p:nvSpPr>
        <p:spPr>
          <a:xfrm>
            <a:off x="6474214" y="2703013"/>
            <a:ext cx="1338828" cy="200055"/>
          </a:xfrm>
          <a:prstGeom prst="rect">
            <a:avLst/>
          </a:prstGeom>
          <a:noFill/>
        </p:spPr>
        <p:txBody>
          <a:bodyPr wrap="none" rtlCol="0">
            <a:spAutoFit/>
          </a:bodyPr>
          <a:lstStyle/>
          <a:p>
            <a:r>
              <a:rPr kumimoji="1" lang="en-US" altLang="ja-JP" sz="700" dirty="0">
                <a:latin typeface="+mn-ea"/>
              </a:rPr>
              <a:t>sh120.</a:t>
            </a:r>
            <a:r>
              <a:rPr kumimoji="1" lang="ja-JP" altLang="en-US" sz="700" dirty="0">
                <a:latin typeface="+mn-ea"/>
              </a:rPr>
              <a:t>クルスタル購入結果</a:t>
            </a:r>
          </a:p>
        </p:txBody>
      </p:sp>
      <p:sp>
        <p:nvSpPr>
          <p:cNvPr id="28" name="テキスト ボックス 27">
            <a:extLst>
              <a:ext uri="{FF2B5EF4-FFF2-40B4-BE49-F238E27FC236}">
                <a16:creationId xmlns:a16="http://schemas.microsoft.com/office/drawing/2014/main" id="{D31E5D90-3588-4106-93B0-C4A16A409D12}"/>
              </a:ext>
            </a:extLst>
          </p:cNvPr>
          <p:cNvSpPr txBox="1"/>
          <p:nvPr/>
        </p:nvSpPr>
        <p:spPr>
          <a:xfrm>
            <a:off x="3329185" y="6446707"/>
            <a:ext cx="875561" cy="200055"/>
          </a:xfrm>
          <a:prstGeom prst="rect">
            <a:avLst/>
          </a:prstGeom>
          <a:noFill/>
        </p:spPr>
        <p:txBody>
          <a:bodyPr wrap="none" rtlCol="0">
            <a:spAutoFit/>
          </a:bodyPr>
          <a:lstStyle/>
          <a:p>
            <a:r>
              <a:rPr kumimoji="1" lang="en-US" altLang="ja-JP" sz="700" dirty="0">
                <a:latin typeface="+mn-ea"/>
              </a:rPr>
              <a:t>sh200.</a:t>
            </a:r>
            <a:r>
              <a:rPr kumimoji="1" lang="ja-JP" altLang="en-US" sz="700" dirty="0">
                <a:latin typeface="+mn-ea"/>
              </a:rPr>
              <a:t> 商品一覧</a:t>
            </a:r>
          </a:p>
        </p:txBody>
      </p:sp>
      <p:sp>
        <p:nvSpPr>
          <p:cNvPr id="30" name="テキスト ボックス 29">
            <a:extLst>
              <a:ext uri="{FF2B5EF4-FFF2-40B4-BE49-F238E27FC236}">
                <a16:creationId xmlns:a16="http://schemas.microsoft.com/office/drawing/2014/main" id="{3A942D35-00D9-482F-8276-1DD36B4FA020}"/>
              </a:ext>
            </a:extLst>
          </p:cNvPr>
          <p:cNvSpPr txBox="1"/>
          <p:nvPr/>
        </p:nvSpPr>
        <p:spPr>
          <a:xfrm>
            <a:off x="4918813" y="6446707"/>
            <a:ext cx="1055097" cy="200055"/>
          </a:xfrm>
          <a:prstGeom prst="rect">
            <a:avLst/>
          </a:prstGeom>
          <a:noFill/>
        </p:spPr>
        <p:txBody>
          <a:bodyPr wrap="none" rtlCol="0">
            <a:spAutoFit/>
          </a:bodyPr>
          <a:lstStyle/>
          <a:p>
            <a:r>
              <a:rPr kumimoji="1" lang="en-US" altLang="ja-JP" sz="700" dirty="0">
                <a:latin typeface="+mn-ea"/>
              </a:rPr>
              <a:t>sh210.</a:t>
            </a:r>
            <a:r>
              <a:rPr kumimoji="1" lang="ja-JP" altLang="en-US" sz="700" dirty="0">
                <a:latin typeface="+mn-ea"/>
              </a:rPr>
              <a:t> 商品購入確認</a:t>
            </a:r>
          </a:p>
        </p:txBody>
      </p:sp>
      <p:pic>
        <p:nvPicPr>
          <p:cNvPr id="33" name="図 32" descr="コンピューターのスクリーンショット&#10;&#10;自動的に生成された説明">
            <a:extLst>
              <a:ext uri="{FF2B5EF4-FFF2-40B4-BE49-F238E27FC236}">
                <a16:creationId xmlns:a16="http://schemas.microsoft.com/office/drawing/2014/main" id="{E0669573-1CE2-4957-B23F-8523D06081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8129" y="2542724"/>
            <a:ext cx="952145" cy="1687257"/>
          </a:xfrm>
          <a:prstGeom prst="rect">
            <a:avLst/>
          </a:prstGeom>
        </p:spPr>
      </p:pic>
      <p:cxnSp>
        <p:nvCxnSpPr>
          <p:cNvPr id="36" name="直線矢印コネクタ 30">
            <a:extLst>
              <a:ext uri="{FF2B5EF4-FFF2-40B4-BE49-F238E27FC236}">
                <a16:creationId xmlns:a16="http://schemas.microsoft.com/office/drawing/2014/main" id="{4CD2BC0C-21F0-45FA-B8D9-FC8230BBDF99}"/>
              </a:ext>
            </a:extLst>
          </p:cNvPr>
          <p:cNvCxnSpPr>
            <a:cxnSpLocks/>
            <a:stCxn id="5" idx="2"/>
            <a:endCxn id="33" idx="1"/>
          </p:cNvCxnSpPr>
          <p:nvPr/>
        </p:nvCxnSpPr>
        <p:spPr>
          <a:xfrm rot="16200000" flipH="1">
            <a:off x="4035878" y="2434101"/>
            <a:ext cx="683339" cy="1221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1DDC95D-6FCE-4638-B717-3169631793D0}"/>
              </a:ext>
            </a:extLst>
          </p:cNvPr>
          <p:cNvSpPr txBox="1"/>
          <p:nvPr/>
        </p:nvSpPr>
        <p:spPr>
          <a:xfrm>
            <a:off x="4472250" y="4458379"/>
            <a:ext cx="1345240" cy="200055"/>
          </a:xfrm>
          <a:prstGeom prst="rect">
            <a:avLst/>
          </a:prstGeom>
          <a:noFill/>
        </p:spPr>
        <p:txBody>
          <a:bodyPr wrap="none" rtlCol="0">
            <a:spAutoFit/>
          </a:bodyPr>
          <a:lstStyle/>
          <a:p>
            <a:r>
              <a:rPr kumimoji="1" lang="en-US" altLang="ja-JP" sz="700" dirty="0">
                <a:latin typeface="+mn-ea"/>
              </a:rPr>
              <a:t>sh110a.</a:t>
            </a:r>
            <a:r>
              <a:rPr kumimoji="1" lang="ja-JP" altLang="en-US" sz="700" dirty="0">
                <a:latin typeface="+mn-ea"/>
              </a:rPr>
              <a:t>セットアイテム一覧</a:t>
            </a:r>
          </a:p>
        </p:txBody>
      </p:sp>
      <p:pic>
        <p:nvPicPr>
          <p:cNvPr id="41" name="図 40" descr="パソコンの画面&#10;&#10;自動的に生成された説明">
            <a:extLst>
              <a:ext uri="{FF2B5EF4-FFF2-40B4-BE49-F238E27FC236}">
                <a16:creationId xmlns:a16="http://schemas.microsoft.com/office/drawing/2014/main" id="{E86C904E-A3E9-4E01-9819-A2E767E59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8813" y="122175"/>
            <a:ext cx="952972" cy="1691439"/>
          </a:xfrm>
          <a:prstGeom prst="rect">
            <a:avLst/>
          </a:prstGeom>
        </p:spPr>
      </p:pic>
      <p:cxnSp>
        <p:nvCxnSpPr>
          <p:cNvPr id="46" name="直線矢印コネクタ 30">
            <a:extLst>
              <a:ext uri="{FF2B5EF4-FFF2-40B4-BE49-F238E27FC236}">
                <a16:creationId xmlns:a16="http://schemas.microsoft.com/office/drawing/2014/main" id="{219E0A0A-8501-48E9-B27F-166A596CD89E}"/>
              </a:ext>
            </a:extLst>
          </p:cNvPr>
          <p:cNvCxnSpPr>
            <a:cxnSpLocks/>
            <a:stCxn id="5" idx="0"/>
            <a:endCxn id="41" idx="1"/>
          </p:cNvCxnSpPr>
          <p:nvPr/>
        </p:nvCxnSpPr>
        <p:spPr>
          <a:xfrm rot="5400000" flipH="1" flipV="1">
            <a:off x="4318965" y="415897"/>
            <a:ext cx="47849" cy="11518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F3FA8D46-ED33-4D1C-BD66-6F1B5C711963}"/>
              </a:ext>
            </a:extLst>
          </p:cNvPr>
          <p:cNvSpPr txBox="1"/>
          <p:nvPr/>
        </p:nvSpPr>
        <p:spPr>
          <a:xfrm>
            <a:off x="4709855" y="1802241"/>
            <a:ext cx="1370888" cy="200055"/>
          </a:xfrm>
          <a:prstGeom prst="rect">
            <a:avLst/>
          </a:prstGeom>
          <a:noFill/>
        </p:spPr>
        <p:txBody>
          <a:bodyPr wrap="none" rtlCol="0">
            <a:spAutoFit/>
          </a:bodyPr>
          <a:lstStyle/>
          <a:p>
            <a:r>
              <a:rPr kumimoji="1" lang="en-US" altLang="ja-JP" sz="700" dirty="0">
                <a:latin typeface="+mn-ea"/>
              </a:rPr>
              <a:t>sh110b.webview</a:t>
            </a:r>
            <a:r>
              <a:rPr kumimoji="1" lang="ja-JP" altLang="en-US" sz="700" dirty="0">
                <a:latin typeface="+mn-ea"/>
              </a:rPr>
              <a:t>メッセージ</a:t>
            </a:r>
          </a:p>
        </p:txBody>
      </p:sp>
    </p:spTree>
    <p:extLst>
      <p:ext uri="{BB962C8B-B14F-4D97-AF65-F5344CB8AC3E}">
        <p14:creationId xmlns:p14="http://schemas.microsoft.com/office/powerpoint/2010/main" val="229886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364" y="3163773"/>
            <a:ext cx="953630" cy="168988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pic>
        <p:nvPicPr>
          <p:cNvPr id="14" name="図 13"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26" y="1015744"/>
            <a:ext cx="950624" cy="1687270"/>
          </a:xfrm>
          <a:prstGeom prst="rect">
            <a:avLst/>
          </a:prstGeom>
        </p:spPr>
      </p:pic>
      <p:pic>
        <p:nvPicPr>
          <p:cNvPr id="18" name="図 17"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62" y="1015744"/>
            <a:ext cx="954132" cy="1690778"/>
          </a:xfrm>
          <a:prstGeom prst="rect">
            <a:avLst/>
          </a:prstGeom>
        </p:spPr>
      </p:pic>
      <p:pic>
        <p:nvPicPr>
          <p:cNvPr id="20" name="図 19"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954" y="1015744"/>
            <a:ext cx="954132" cy="1690778"/>
          </a:xfrm>
          <a:prstGeom prst="rect">
            <a:avLst/>
          </a:prstGeom>
        </p:spPr>
      </p:pic>
      <p:pic>
        <p:nvPicPr>
          <p:cNvPr id="22" name="図 21"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5046" y="1015744"/>
            <a:ext cx="954132" cy="1690778"/>
          </a:xfrm>
          <a:prstGeom prst="rect">
            <a:avLst/>
          </a:prstGeom>
        </p:spPr>
      </p:pic>
      <p:cxnSp>
        <p:nvCxnSpPr>
          <p:cNvPr id="23" name="直線矢印コネクタ 30">
            <a:extLst>
              <a:ext uri="{FF2B5EF4-FFF2-40B4-BE49-F238E27FC236}">
                <a16:creationId xmlns:a16="http://schemas.microsoft.com/office/drawing/2014/main" id="{40A62D38-90D6-451C-9C99-34CDD37FB64C}"/>
              </a:ext>
            </a:extLst>
          </p:cNvPr>
          <p:cNvCxnSpPr>
            <a:cxnSpLocks/>
            <a:stCxn id="24" idx="2"/>
            <a:endCxn id="14" idx="1"/>
          </p:cNvCxnSpPr>
          <p:nvPr/>
        </p:nvCxnSpPr>
        <p:spPr>
          <a:xfrm rot="16200000" flipH="1">
            <a:off x="2645824" y="1211576"/>
            <a:ext cx="705027" cy="5905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96394A-98DD-44A1-B5F7-EB39276FCF46}"/>
              </a:ext>
            </a:extLst>
          </p:cNvPr>
          <p:cNvSpPr/>
          <p:nvPr/>
        </p:nvSpPr>
        <p:spPr>
          <a:xfrm>
            <a:off x="2227737" y="846575"/>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前のページ</a:t>
            </a:r>
            <a:endParaRPr kumimoji="1" lang="en-US" altLang="ja-JP" sz="1100" dirty="0">
              <a:latin typeface="+mn-ea"/>
            </a:endParaRPr>
          </a:p>
        </p:txBody>
      </p:sp>
      <p:cxnSp>
        <p:nvCxnSpPr>
          <p:cNvPr id="25" name="直線矢印コネクタ 24">
            <a:extLst>
              <a:ext uri="{FF2B5EF4-FFF2-40B4-BE49-F238E27FC236}">
                <a16:creationId xmlns:a16="http://schemas.microsoft.com/office/drawing/2014/main" id="{CCBA559E-7B1F-45DE-8919-D22E0A0332BD}"/>
              </a:ext>
            </a:extLst>
          </p:cNvPr>
          <p:cNvCxnSpPr>
            <a:cxnSpLocks/>
            <a:stCxn id="14" idx="3"/>
            <a:endCxn id="18" idx="1"/>
          </p:cNvCxnSpPr>
          <p:nvPr/>
        </p:nvCxnSpPr>
        <p:spPr>
          <a:xfrm>
            <a:off x="4244250" y="185937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99C128E-7C75-40D9-8478-181D95E6B41D}"/>
              </a:ext>
            </a:extLst>
          </p:cNvPr>
          <p:cNvCxnSpPr>
            <a:cxnSpLocks/>
            <a:stCxn id="18" idx="3"/>
            <a:endCxn id="20" idx="1"/>
          </p:cNvCxnSpPr>
          <p:nvPr/>
        </p:nvCxnSpPr>
        <p:spPr>
          <a:xfrm>
            <a:off x="5928994"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5BD7C64-4C40-4AD0-9240-DAC21E2B98C8}"/>
              </a:ext>
            </a:extLst>
          </p:cNvPr>
          <p:cNvCxnSpPr>
            <a:cxnSpLocks/>
            <a:stCxn id="20" idx="3"/>
            <a:endCxn id="22" idx="1"/>
          </p:cNvCxnSpPr>
          <p:nvPr/>
        </p:nvCxnSpPr>
        <p:spPr>
          <a:xfrm>
            <a:off x="7349086"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AA30A1B-4624-4D1C-9D2D-A72548B6246B}"/>
              </a:ext>
            </a:extLst>
          </p:cNvPr>
          <p:cNvCxnSpPr>
            <a:cxnSpLocks/>
            <a:stCxn id="14" idx="3"/>
            <a:endCxn id="34" idx="1"/>
          </p:cNvCxnSpPr>
          <p:nvPr/>
        </p:nvCxnSpPr>
        <p:spPr>
          <a:xfrm>
            <a:off x="4244250" y="185937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F551787-6646-4306-8E54-7ED1EC290BE8}"/>
              </a:ext>
            </a:extLst>
          </p:cNvPr>
          <p:cNvSpPr txBox="1"/>
          <p:nvPr/>
        </p:nvSpPr>
        <p:spPr>
          <a:xfrm>
            <a:off x="3211734" y="2703013"/>
            <a:ext cx="1114408" cy="200055"/>
          </a:xfrm>
          <a:prstGeom prst="rect">
            <a:avLst/>
          </a:prstGeom>
          <a:noFill/>
        </p:spPr>
        <p:txBody>
          <a:bodyPr wrap="none" rtlCol="0">
            <a:spAutoFit/>
          </a:bodyPr>
          <a:lstStyle/>
          <a:p>
            <a:r>
              <a:rPr kumimoji="1" lang="en-US" altLang="ja-JP" sz="700" dirty="0">
                <a:latin typeface="+mn-ea"/>
              </a:rPr>
              <a:t>sh300.</a:t>
            </a:r>
            <a:r>
              <a:rPr kumimoji="1" lang="ja-JP" altLang="en-US" sz="700" dirty="0">
                <a:latin typeface="+mn-ea"/>
              </a:rPr>
              <a:t>分解トップ画面</a:t>
            </a:r>
          </a:p>
        </p:txBody>
      </p:sp>
      <p:sp>
        <p:nvSpPr>
          <p:cNvPr id="37" name="テキスト ボックス 36">
            <a:extLst>
              <a:ext uri="{FF2B5EF4-FFF2-40B4-BE49-F238E27FC236}">
                <a16:creationId xmlns:a16="http://schemas.microsoft.com/office/drawing/2014/main" id="{1176DDC9-F9D6-4269-B883-6A3A8EAB533B}"/>
              </a:ext>
            </a:extLst>
          </p:cNvPr>
          <p:cNvSpPr txBox="1"/>
          <p:nvPr/>
        </p:nvSpPr>
        <p:spPr>
          <a:xfrm>
            <a:off x="4849840" y="2711879"/>
            <a:ext cx="1204176" cy="200055"/>
          </a:xfrm>
          <a:prstGeom prst="rect">
            <a:avLst/>
          </a:prstGeom>
          <a:noFill/>
        </p:spPr>
        <p:txBody>
          <a:bodyPr wrap="none" rtlCol="0">
            <a:spAutoFit/>
          </a:bodyPr>
          <a:lstStyle/>
          <a:p>
            <a:r>
              <a:rPr kumimoji="1" lang="en-US" altLang="ja-JP" sz="700" dirty="0">
                <a:latin typeface="+mn-ea"/>
              </a:rPr>
              <a:t>sh300a.</a:t>
            </a:r>
            <a:r>
              <a:rPr kumimoji="1" lang="ja-JP" altLang="en-US" sz="700" dirty="0">
                <a:latin typeface="+mn-ea"/>
              </a:rPr>
              <a:t>分解カード注意</a:t>
            </a:r>
          </a:p>
        </p:txBody>
      </p:sp>
      <p:sp>
        <p:nvSpPr>
          <p:cNvPr id="38" name="テキスト ボックス 37">
            <a:extLst>
              <a:ext uri="{FF2B5EF4-FFF2-40B4-BE49-F238E27FC236}">
                <a16:creationId xmlns:a16="http://schemas.microsoft.com/office/drawing/2014/main" id="{F107B867-4603-408D-AA98-41FC72D3D218}"/>
              </a:ext>
            </a:extLst>
          </p:cNvPr>
          <p:cNvSpPr txBox="1"/>
          <p:nvPr/>
        </p:nvSpPr>
        <p:spPr>
          <a:xfrm>
            <a:off x="6378936" y="2712164"/>
            <a:ext cx="986167" cy="200055"/>
          </a:xfrm>
          <a:prstGeom prst="rect">
            <a:avLst/>
          </a:prstGeom>
          <a:noFill/>
        </p:spPr>
        <p:txBody>
          <a:bodyPr wrap="none" rtlCol="0">
            <a:spAutoFit/>
          </a:bodyPr>
          <a:lstStyle/>
          <a:p>
            <a:r>
              <a:rPr kumimoji="1" lang="en-US" altLang="ja-JP" sz="700" dirty="0">
                <a:latin typeface="+mn-ea"/>
              </a:rPr>
              <a:t>sh300b.</a:t>
            </a:r>
            <a:r>
              <a:rPr kumimoji="1" lang="ja-JP" altLang="en-US" sz="700" dirty="0">
                <a:latin typeface="+mn-ea"/>
              </a:rPr>
              <a:t>分解結果</a:t>
            </a:r>
            <a:r>
              <a:rPr kumimoji="1" lang="en-US" altLang="ja-JP" sz="700" dirty="0">
                <a:latin typeface="+mn-ea"/>
              </a:rPr>
              <a:t>1</a:t>
            </a:r>
            <a:endParaRPr kumimoji="1" lang="ja-JP" altLang="en-US" sz="700" dirty="0">
              <a:latin typeface="+mn-ea"/>
            </a:endParaRPr>
          </a:p>
        </p:txBody>
      </p:sp>
      <p:sp>
        <p:nvSpPr>
          <p:cNvPr id="40" name="テキスト ボックス 39">
            <a:extLst>
              <a:ext uri="{FF2B5EF4-FFF2-40B4-BE49-F238E27FC236}">
                <a16:creationId xmlns:a16="http://schemas.microsoft.com/office/drawing/2014/main" id="{12EDF06B-5DCD-4BBE-A9FA-51C15347DC14}"/>
              </a:ext>
            </a:extLst>
          </p:cNvPr>
          <p:cNvSpPr txBox="1"/>
          <p:nvPr/>
        </p:nvSpPr>
        <p:spPr>
          <a:xfrm>
            <a:off x="7799028" y="2711879"/>
            <a:ext cx="979755" cy="200055"/>
          </a:xfrm>
          <a:prstGeom prst="rect">
            <a:avLst/>
          </a:prstGeom>
          <a:noFill/>
        </p:spPr>
        <p:txBody>
          <a:bodyPr wrap="none" rtlCol="0">
            <a:spAutoFit/>
          </a:bodyPr>
          <a:lstStyle/>
          <a:p>
            <a:r>
              <a:rPr kumimoji="1" lang="en-US" altLang="ja-JP" sz="700" dirty="0">
                <a:latin typeface="+mn-ea"/>
              </a:rPr>
              <a:t>sh300c.</a:t>
            </a:r>
            <a:r>
              <a:rPr kumimoji="1" lang="ja-JP" altLang="en-US" sz="700" dirty="0">
                <a:latin typeface="+mn-ea"/>
              </a:rPr>
              <a:t>分解結果</a:t>
            </a:r>
            <a:r>
              <a:rPr kumimoji="1" lang="en-US" altLang="ja-JP" sz="700" dirty="0">
                <a:latin typeface="+mn-ea"/>
              </a:rPr>
              <a:t>2</a:t>
            </a:r>
            <a:endParaRPr kumimoji="1" lang="ja-JP" altLang="en-US" sz="700" dirty="0">
              <a:latin typeface="+mn-ea"/>
            </a:endParaRPr>
          </a:p>
        </p:txBody>
      </p:sp>
      <p:sp>
        <p:nvSpPr>
          <p:cNvPr id="41" name="テキスト ボックス 40">
            <a:extLst>
              <a:ext uri="{FF2B5EF4-FFF2-40B4-BE49-F238E27FC236}">
                <a16:creationId xmlns:a16="http://schemas.microsoft.com/office/drawing/2014/main" id="{9C4C9C24-BC41-4C11-8142-B6E1F60BCD1D}"/>
              </a:ext>
            </a:extLst>
          </p:cNvPr>
          <p:cNvSpPr txBox="1"/>
          <p:nvPr/>
        </p:nvSpPr>
        <p:spPr>
          <a:xfrm>
            <a:off x="4867473" y="4853661"/>
            <a:ext cx="1168910" cy="200055"/>
          </a:xfrm>
          <a:prstGeom prst="rect">
            <a:avLst/>
          </a:prstGeom>
          <a:noFill/>
        </p:spPr>
        <p:txBody>
          <a:bodyPr wrap="none" rtlCol="0">
            <a:spAutoFit/>
          </a:bodyPr>
          <a:lstStyle/>
          <a:p>
            <a:r>
              <a:rPr kumimoji="1" lang="en-US" altLang="ja-JP" sz="700" dirty="0">
                <a:latin typeface="+mn-ea"/>
              </a:rPr>
              <a:t>sh300d.</a:t>
            </a:r>
            <a:r>
              <a:rPr kumimoji="1" lang="ja-JP" altLang="en-US" sz="700" dirty="0">
                <a:latin typeface="+mn-ea"/>
              </a:rPr>
              <a:t>分解報酬リスト</a:t>
            </a:r>
          </a:p>
        </p:txBody>
      </p:sp>
      <p:pic>
        <p:nvPicPr>
          <p:cNvPr id="26" name="図 25"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4954" y="3163773"/>
            <a:ext cx="953625" cy="1689879"/>
          </a:xfrm>
          <a:prstGeom prst="rect">
            <a:avLst/>
          </a:prstGeom>
        </p:spPr>
      </p:pic>
      <p:sp>
        <p:nvSpPr>
          <p:cNvPr id="28" name="テキスト ボックス 27">
            <a:extLst>
              <a:ext uri="{FF2B5EF4-FFF2-40B4-BE49-F238E27FC236}">
                <a16:creationId xmlns:a16="http://schemas.microsoft.com/office/drawing/2014/main" id="{5F61DFB4-E72F-44C8-8A07-60C8A490F97C}"/>
              </a:ext>
            </a:extLst>
          </p:cNvPr>
          <p:cNvSpPr txBox="1"/>
          <p:nvPr/>
        </p:nvSpPr>
        <p:spPr>
          <a:xfrm>
            <a:off x="6109378" y="4853661"/>
            <a:ext cx="1524776" cy="200055"/>
          </a:xfrm>
          <a:prstGeom prst="rect">
            <a:avLst/>
          </a:prstGeom>
          <a:noFill/>
        </p:spPr>
        <p:txBody>
          <a:bodyPr wrap="none" rtlCol="0">
            <a:spAutoFit/>
          </a:bodyPr>
          <a:lstStyle/>
          <a:p>
            <a:r>
              <a:rPr kumimoji="1" lang="en-US" altLang="ja-JP" sz="700" dirty="0">
                <a:latin typeface="+mn-ea"/>
              </a:rPr>
              <a:t>sh300e.</a:t>
            </a:r>
            <a:r>
              <a:rPr kumimoji="1" lang="ja-JP" altLang="en-US" sz="700" dirty="0">
                <a:latin typeface="+mn-ea"/>
              </a:rPr>
              <a:t>アイテム説明ウィンドウ</a:t>
            </a:r>
          </a:p>
        </p:txBody>
      </p:sp>
      <p:cxnSp>
        <p:nvCxnSpPr>
          <p:cNvPr id="29" name="直線矢印コネクタ 28">
            <a:extLst>
              <a:ext uri="{FF2B5EF4-FFF2-40B4-BE49-F238E27FC236}">
                <a16:creationId xmlns:a16="http://schemas.microsoft.com/office/drawing/2014/main" id="{AA7BC525-0E35-4663-BDAA-6525FC72134E}"/>
              </a:ext>
            </a:extLst>
          </p:cNvPr>
          <p:cNvCxnSpPr>
            <a:cxnSpLocks/>
            <a:stCxn id="34" idx="3"/>
            <a:endCxn id="26" idx="1"/>
          </p:cNvCxnSpPr>
          <p:nvPr/>
        </p:nvCxnSpPr>
        <p:spPr>
          <a:xfrm flipV="1">
            <a:off x="5928994" y="400871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88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sh100</a:t>
            </a:r>
            <a:r>
              <a:rPr kumimoji="1" lang="ja-JP" altLang="en-US" sz="1200" b="1" dirty="0"/>
              <a:t>．ショップトップ画面</a:t>
            </a:r>
          </a:p>
        </p:txBody>
      </p:sp>
      <p:pic>
        <p:nvPicPr>
          <p:cNvPr id="18" name="図 17" descr="スクリーンショット が含まれている画像&#10;&#10;自動的に生成された説明">
            <a:extLst>
              <a:ext uri="{FF2B5EF4-FFF2-40B4-BE49-F238E27FC236}">
                <a16:creationId xmlns:a16="http://schemas.microsoft.com/office/drawing/2014/main" id="{CB4DBBA2-057A-4CB2-90BA-B87C38DC7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29401"/>
            <a:ext cx="2142250" cy="3802296"/>
          </a:xfrm>
          <a:prstGeom prst="rect">
            <a:avLst/>
          </a:prstGeom>
        </p:spPr>
      </p:pic>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875443" y="1267901"/>
            <a:ext cx="232656" cy="1538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723275"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．ヘッダ</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079889" y="1507745"/>
            <a:ext cx="1028210" cy="2299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846365" y="1744651"/>
            <a:ext cx="261734" cy="6945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p:cNvCxnSpPr>
          <p:nvPr/>
        </p:nvCxnSpPr>
        <p:spPr>
          <a:xfrm flipH="1">
            <a:off x="2815407" y="1989441"/>
            <a:ext cx="292692" cy="758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10465" y="2225823"/>
            <a:ext cx="497634" cy="11645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89859" y="4586041"/>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689859" y="2636263"/>
            <a:ext cx="418240" cy="42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．ページ見出し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．もどるボタン</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1184940"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SALE</a:t>
            </a:r>
            <a:r>
              <a:rPr kumimoji="1" lang="ja-JP" altLang="en-US" sz="800" dirty="0">
                <a:latin typeface="+mn-ea"/>
              </a:rPr>
              <a:t>中アイコン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．商品項目ボタン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528541"/>
            <a:ext cx="1287532"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a:t>
            </a:r>
            <a:r>
              <a:rPr kumimoji="1" lang="en-US" altLang="ja-JP" sz="800" dirty="0">
                <a:latin typeface="+mn-ea"/>
              </a:rPr>
              <a:t>SALE</a:t>
            </a:r>
            <a:r>
              <a:rPr kumimoji="1" lang="ja-JP" altLang="en-US" sz="800" dirty="0">
                <a:latin typeface="+mn-ea"/>
              </a:rPr>
              <a:t>情報テキスト</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478319"/>
            <a:ext cx="723275"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．フッタ</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873957" cy="253916"/>
          </a:xfrm>
          <a:prstGeom prst="rect">
            <a:avLst/>
          </a:prstGeom>
          <a:noFill/>
        </p:spPr>
        <p:txBody>
          <a:bodyPr wrap="none" rtlCol="0">
            <a:spAutoFit/>
          </a:bodyPr>
          <a:lstStyle/>
          <a:p>
            <a:r>
              <a:rPr kumimoji="1" lang="en-US" altLang="ja-JP" sz="1050" b="1" dirty="0"/>
              <a:t>01</a:t>
            </a:r>
            <a:r>
              <a:rPr kumimoji="1" lang="ja-JP" altLang="en-US" sz="1050" b="1" dirty="0"/>
              <a:t>．ヘッダ</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851789" cy="246221"/>
          </a:xfrm>
          <a:prstGeom prst="rect">
            <a:avLst/>
          </a:prstGeom>
          <a:noFill/>
        </p:spPr>
        <p:txBody>
          <a:bodyPr wrap="none" rtlCol="0">
            <a:spAutoFit/>
          </a:bodyPr>
          <a:lstStyle/>
          <a:p>
            <a:r>
              <a:rPr kumimoji="1" lang="ja-JP" altLang="en-US" sz="1000" dirty="0"/>
              <a:t>共通のヘッダ。詳細は割愛。</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本ページの見出しのテキスト。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0638"/>
            <a:ext cx="1277914" cy="253916"/>
          </a:xfrm>
          <a:prstGeom prst="rect">
            <a:avLst/>
          </a:prstGeom>
          <a:noFill/>
        </p:spPr>
        <p:txBody>
          <a:bodyPr wrap="none" rtlCol="0">
            <a:spAutoFit/>
          </a:bodyPr>
          <a:lstStyle/>
          <a:p>
            <a:r>
              <a:rPr kumimoji="1" lang="en-US" altLang="ja-JP" sz="1050" b="1" dirty="0"/>
              <a:t>03</a:t>
            </a:r>
            <a:r>
              <a:rPr kumimoji="1" lang="ja-JP" altLang="en-US" sz="1050" b="1" dirty="0"/>
              <a:t>．もどるボタン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7637"/>
            <a:ext cx="1723549" cy="246221"/>
          </a:xfrm>
          <a:prstGeom prst="rect">
            <a:avLst/>
          </a:prstGeom>
          <a:noFill/>
        </p:spPr>
        <p:txBody>
          <a:bodyPr wrap="none" rtlCol="0">
            <a:spAutoFit/>
          </a:bodyPr>
          <a:lstStyle/>
          <a:p>
            <a:r>
              <a:rPr kumimoji="1" lang="ja-JP" altLang="en-US" sz="1000" dirty="0"/>
              <a:t>前の画面にもどるボタン。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22380"/>
            <a:ext cx="1443024"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SALE</a:t>
            </a:r>
            <a:r>
              <a:rPr kumimoji="1" lang="ja-JP" altLang="en-US" sz="1050" b="1" dirty="0"/>
              <a:t>中アイコン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9379"/>
            <a:ext cx="2877711" cy="400110"/>
          </a:xfrm>
          <a:prstGeom prst="rect">
            <a:avLst/>
          </a:prstGeom>
          <a:noFill/>
        </p:spPr>
        <p:txBody>
          <a:bodyPr wrap="none" rtlCol="0">
            <a:spAutoFit/>
          </a:bodyPr>
          <a:lstStyle/>
          <a:p>
            <a:r>
              <a:rPr kumimoji="1" lang="ja-JP" altLang="en-US" sz="1000" dirty="0"/>
              <a:t>前述のセール対象の商品が含まれている項目に</a:t>
            </a:r>
            <a:endParaRPr kumimoji="1" lang="en-US" altLang="ja-JP" sz="1000" dirty="0"/>
          </a:p>
          <a:p>
            <a:r>
              <a:rPr kumimoji="1" lang="en-US" altLang="ja-JP" sz="1000" dirty="0"/>
              <a:t>SALE</a:t>
            </a:r>
            <a:r>
              <a:rPr kumimoji="1" lang="ja-JP" altLang="en-US" sz="1000" dirty="0"/>
              <a:t>を示すアイコンを表示する。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342673"/>
            <a:ext cx="1412566" cy="253916"/>
          </a:xfrm>
          <a:prstGeom prst="rect">
            <a:avLst/>
          </a:prstGeom>
          <a:noFill/>
        </p:spPr>
        <p:txBody>
          <a:bodyPr wrap="none" rtlCol="0">
            <a:spAutoFit/>
          </a:bodyPr>
          <a:lstStyle/>
          <a:p>
            <a:r>
              <a:rPr kumimoji="1" lang="en-US" altLang="ja-JP" sz="1050" b="1" dirty="0"/>
              <a:t>05</a:t>
            </a:r>
            <a:r>
              <a:rPr kumimoji="1" lang="ja-JP" altLang="en-US" sz="1050" b="1" dirty="0"/>
              <a:t>．商品項目ボタン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619672"/>
            <a:ext cx="1794081" cy="861774"/>
          </a:xfrm>
          <a:prstGeom prst="rect">
            <a:avLst/>
          </a:prstGeom>
          <a:noFill/>
        </p:spPr>
        <p:txBody>
          <a:bodyPr wrap="none" rtlCol="0">
            <a:spAutoFit/>
          </a:bodyPr>
          <a:lstStyle/>
          <a:p>
            <a:r>
              <a:rPr kumimoji="1" lang="ja-JP" altLang="en-US" sz="1000" dirty="0"/>
              <a:t>前述の</a:t>
            </a:r>
            <a:endParaRPr kumimoji="1" lang="en-US" altLang="ja-JP" sz="1000" dirty="0"/>
          </a:p>
          <a:p>
            <a:r>
              <a:rPr kumimoji="1" lang="ja-JP" altLang="en-US" sz="1000" dirty="0"/>
              <a:t>・クリスタル</a:t>
            </a:r>
            <a:endParaRPr kumimoji="1" lang="en-US" altLang="ja-JP" sz="1000" dirty="0"/>
          </a:p>
          <a:p>
            <a:r>
              <a:rPr kumimoji="1" lang="ja-JP" altLang="en-US" sz="1000" dirty="0"/>
              <a:t>・アイテム</a:t>
            </a:r>
            <a:endParaRPr kumimoji="1" lang="en-US" altLang="ja-JP" sz="1000" dirty="0"/>
          </a:p>
          <a:p>
            <a:r>
              <a:rPr kumimoji="1" lang="ja-JP" altLang="en-US" sz="1000" dirty="0"/>
              <a:t>・ＴＲ分解</a:t>
            </a:r>
            <a:endParaRPr kumimoji="1" lang="en-US" altLang="ja-JP" sz="1000" dirty="0"/>
          </a:p>
          <a:p>
            <a:r>
              <a:rPr kumimoji="1" lang="ja-JP" altLang="en-US" sz="1000" dirty="0"/>
              <a:t>という</a:t>
            </a:r>
            <a:r>
              <a:rPr kumimoji="1" lang="en-US" altLang="ja-JP" sz="1000" dirty="0"/>
              <a:t>3</a:t>
            </a:r>
            <a:r>
              <a:rPr kumimoji="1" lang="ja-JP" altLang="en-US" sz="1000" dirty="0"/>
              <a:t>つのボタンとする。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506164"/>
            <a:ext cx="1577676" cy="253916"/>
          </a:xfrm>
          <a:prstGeom prst="rect">
            <a:avLst/>
          </a:prstGeom>
          <a:noFill/>
        </p:spPr>
        <p:txBody>
          <a:bodyPr wrap="none" rtlCol="0">
            <a:spAutoFit/>
          </a:bodyPr>
          <a:lstStyle/>
          <a:p>
            <a:r>
              <a:rPr kumimoji="1" lang="en-US" altLang="ja-JP" sz="1050" b="1" dirty="0"/>
              <a:t>06</a:t>
            </a:r>
            <a:r>
              <a:rPr kumimoji="1" lang="ja-JP" altLang="en-US" sz="1050" b="1" dirty="0"/>
              <a:t>．</a:t>
            </a:r>
            <a:r>
              <a:rPr kumimoji="1" lang="en-US" altLang="ja-JP" sz="1050" b="1" dirty="0"/>
              <a:t>SALE</a:t>
            </a:r>
            <a:r>
              <a:rPr kumimoji="1" lang="ja-JP" altLang="en-US" sz="1050" b="1" dirty="0"/>
              <a:t>情報テキスト</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783163"/>
            <a:ext cx="3974165" cy="1169551"/>
          </a:xfrm>
          <a:prstGeom prst="rect">
            <a:avLst/>
          </a:prstGeom>
          <a:noFill/>
        </p:spPr>
        <p:txBody>
          <a:bodyPr wrap="none" rtlCol="0">
            <a:spAutoFit/>
          </a:bodyPr>
          <a:lstStyle/>
          <a:p>
            <a:r>
              <a:rPr kumimoji="1" lang="en-US" altLang="ja-JP" sz="1000" dirty="0"/>
              <a:t>SALE</a:t>
            </a:r>
            <a:r>
              <a:rPr kumimoji="1" lang="ja-JP" altLang="en-US" sz="1000" dirty="0"/>
              <a:t>中の場合、</a:t>
            </a:r>
            <a:r>
              <a:rPr kumimoji="1" lang="en-US" altLang="ja-JP" sz="1000" dirty="0"/>
              <a:t>SALE</a:t>
            </a:r>
            <a:r>
              <a:rPr kumimoji="1" lang="ja-JP" altLang="en-US" sz="1000" dirty="0"/>
              <a:t>の文言や期間情報などを記載するエリア。</a:t>
            </a:r>
            <a:endParaRPr kumimoji="1" lang="en-US" altLang="ja-JP" sz="1000" dirty="0"/>
          </a:p>
          <a:p>
            <a:r>
              <a:rPr kumimoji="1" lang="ja-JP" altLang="en-US" sz="1000" dirty="0"/>
              <a:t>長文のテキストは横にスクロールして表示する。</a:t>
            </a:r>
            <a:endParaRPr kumimoji="1" lang="en-US" altLang="ja-JP" sz="1000" dirty="0"/>
          </a:p>
          <a:p>
            <a:endParaRPr kumimoji="1" lang="en-US" altLang="ja-JP" sz="1000" dirty="0"/>
          </a:p>
          <a:p>
            <a:r>
              <a:rPr kumimoji="1" lang="en-US" altLang="ja-JP" sz="1000" dirty="0"/>
              <a:t>1</a:t>
            </a:r>
            <a:r>
              <a:rPr kumimoji="1" lang="ja-JP" altLang="en-US" sz="1000" dirty="0"/>
              <a:t>．スクロール開始までに</a:t>
            </a:r>
            <a:r>
              <a:rPr kumimoji="1" lang="en-US" altLang="ja-JP" sz="1000" dirty="0"/>
              <a:t>2sec</a:t>
            </a:r>
            <a:r>
              <a:rPr kumimoji="1" lang="ja-JP" altLang="en-US" sz="1000" dirty="0"/>
              <a:t>停止させる。</a:t>
            </a:r>
            <a:endParaRPr kumimoji="1" lang="en-US" altLang="ja-JP" sz="1000" dirty="0"/>
          </a:p>
          <a:p>
            <a:r>
              <a:rPr kumimoji="1" lang="en-US" altLang="ja-JP" sz="1000" dirty="0"/>
              <a:t>2</a:t>
            </a:r>
            <a:r>
              <a:rPr kumimoji="1" lang="ja-JP" altLang="en-US" sz="1000" dirty="0"/>
              <a:t>．スクロールを開始する。</a:t>
            </a:r>
            <a:endParaRPr kumimoji="1" lang="en-US" altLang="ja-JP" sz="1000" dirty="0"/>
          </a:p>
          <a:p>
            <a:r>
              <a:rPr kumimoji="1" lang="en-US" altLang="ja-JP" sz="1000" dirty="0"/>
              <a:t>3</a:t>
            </a:r>
            <a:r>
              <a:rPr kumimoji="1" lang="ja-JP" altLang="en-US" sz="1000" dirty="0"/>
              <a:t>．テキストが全てスクロールアウトする。</a:t>
            </a:r>
            <a:endParaRPr kumimoji="1" lang="en-US" altLang="ja-JP" sz="1000" dirty="0"/>
          </a:p>
          <a:p>
            <a:r>
              <a:rPr kumimoji="1" lang="en-US" altLang="ja-JP" sz="1000" dirty="0"/>
              <a:t>4</a:t>
            </a:r>
            <a:r>
              <a:rPr kumimoji="1" lang="ja-JP" altLang="en-US" sz="1000" dirty="0"/>
              <a:t>．同文が素早くスクロールインしてきて、初期位置に停止する。</a:t>
            </a:r>
            <a:endParaRPr kumimoji="1" lang="en-US" altLang="ja-JP" sz="1000" dirty="0"/>
          </a:p>
        </p:txBody>
      </p:sp>
      <p:sp>
        <p:nvSpPr>
          <p:cNvPr id="61" name="テキスト ボックス 60">
            <a:extLst>
              <a:ext uri="{FF2B5EF4-FFF2-40B4-BE49-F238E27FC236}">
                <a16:creationId xmlns:a16="http://schemas.microsoft.com/office/drawing/2014/main" id="{217D07F8-E206-4764-8A27-EE83B721C176}"/>
              </a:ext>
            </a:extLst>
          </p:cNvPr>
          <p:cNvSpPr txBox="1"/>
          <p:nvPr/>
        </p:nvSpPr>
        <p:spPr>
          <a:xfrm>
            <a:off x="4395631" y="6000515"/>
            <a:ext cx="873957" cy="253916"/>
          </a:xfrm>
          <a:prstGeom prst="rect">
            <a:avLst/>
          </a:prstGeom>
          <a:noFill/>
        </p:spPr>
        <p:txBody>
          <a:bodyPr wrap="none" rtlCol="0">
            <a:spAutoFit/>
          </a:bodyPr>
          <a:lstStyle/>
          <a:p>
            <a:r>
              <a:rPr kumimoji="1" lang="en-US" altLang="ja-JP" sz="1050" b="1" dirty="0"/>
              <a:t>07</a:t>
            </a:r>
            <a:r>
              <a:rPr kumimoji="1" lang="ja-JP" altLang="en-US" sz="1050" b="1" dirty="0"/>
              <a:t>．フッタ</a:t>
            </a:r>
          </a:p>
        </p:txBody>
      </p:sp>
      <p:sp>
        <p:nvSpPr>
          <p:cNvPr id="62" name="テキスト ボックス 61">
            <a:extLst>
              <a:ext uri="{FF2B5EF4-FFF2-40B4-BE49-F238E27FC236}">
                <a16:creationId xmlns:a16="http://schemas.microsoft.com/office/drawing/2014/main" id="{A099B58B-D417-442F-85D5-FD10CDA06BC9}"/>
              </a:ext>
            </a:extLst>
          </p:cNvPr>
          <p:cNvSpPr txBox="1"/>
          <p:nvPr/>
        </p:nvSpPr>
        <p:spPr>
          <a:xfrm>
            <a:off x="4580842" y="6277514"/>
            <a:ext cx="1851789" cy="246221"/>
          </a:xfrm>
          <a:prstGeom prst="rect">
            <a:avLst/>
          </a:prstGeom>
          <a:noFill/>
        </p:spPr>
        <p:txBody>
          <a:bodyPr wrap="none" rtlCol="0">
            <a:spAutoFit/>
          </a:bodyPr>
          <a:lstStyle/>
          <a:p>
            <a:r>
              <a:rPr kumimoji="1" lang="ja-JP" altLang="en-US" sz="1000" dirty="0"/>
              <a:t>共通のフッタ。詳細は割愛。</a:t>
            </a:r>
            <a:endParaRPr kumimoji="1" lang="en-US" altLang="ja-JP" sz="1000" dirty="0"/>
          </a:p>
        </p:txBody>
      </p:sp>
    </p:spTree>
    <p:extLst>
      <p:ext uri="{BB962C8B-B14F-4D97-AF65-F5344CB8AC3E}">
        <p14:creationId xmlns:p14="http://schemas.microsoft.com/office/powerpoint/2010/main" val="272036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スクリーンショット, 抽象 が含まれている画像&#10;&#10;自動的に生成された説明">
            <a:extLst>
              <a:ext uri="{FF2B5EF4-FFF2-40B4-BE49-F238E27FC236}">
                <a16:creationId xmlns:a16="http://schemas.microsoft.com/office/drawing/2014/main" id="{EE663000-14DC-4450-9795-8D91E993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3555"/>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752677"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(1/2</a:t>
            </a:r>
            <a:r>
              <a:rPr kumimoji="1" lang="ja-JP" altLang="en-US" sz="1200" b="1" dirty="0"/>
              <a:t>）</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06305" y="1507745"/>
            <a:ext cx="901794"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98583" y="1744651"/>
            <a:ext cx="809516" cy="52176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89859" y="2225823"/>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139193" y="4458229"/>
            <a:ext cx="968906" cy="1400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778467" y="3739387"/>
            <a:ext cx="1329632" cy="49301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825867"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．商品表示</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．スクロールバー</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3631665"/>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．特商法ボタン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350507"/>
            <a:ext cx="1031051"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．もどるボタン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008609" cy="253916"/>
          </a:xfrm>
          <a:prstGeom prst="rect">
            <a:avLst/>
          </a:prstGeom>
          <a:noFill/>
        </p:spPr>
        <p:txBody>
          <a:bodyPr wrap="none" rtlCol="0">
            <a:spAutoFit/>
          </a:bodyPr>
          <a:lstStyle/>
          <a:p>
            <a:r>
              <a:rPr kumimoji="1" lang="en-US" altLang="ja-JP" sz="1050" b="1" dirty="0"/>
              <a:t>02</a:t>
            </a:r>
            <a:r>
              <a:rPr kumimoji="1" lang="ja-JP" altLang="en-US" sz="1050" b="1" dirty="0"/>
              <a:t>．商品表示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138727" cy="400110"/>
          </a:xfrm>
          <a:prstGeom prst="rect">
            <a:avLst/>
          </a:prstGeom>
          <a:noFill/>
        </p:spPr>
        <p:txBody>
          <a:bodyPr wrap="none" rtlCol="0">
            <a:spAutoFit/>
          </a:bodyPr>
          <a:lstStyle/>
          <a:p>
            <a:r>
              <a:rPr kumimoji="1" lang="en-US" altLang="ja-JP" sz="1000" dirty="0"/>
              <a:t>SALE</a:t>
            </a:r>
            <a:r>
              <a:rPr kumimoji="1" lang="ja-JP" altLang="en-US" sz="1000" dirty="0"/>
              <a:t>か否かで表示内容が変わる。</a:t>
            </a:r>
            <a:endParaRPr kumimoji="1" lang="en-US" altLang="ja-JP" sz="1000" dirty="0"/>
          </a:p>
          <a:p>
            <a:r>
              <a:rPr kumimoji="1" lang="ja-JP" altLang="en-US" sz="1000" dirty="0"/>
              <a:t>詳細後述。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03806"/>
            <a:ext cx="1412566" cy="253916"/>
          </a:xfrm>
          <a:prstGeom prst="rect">
            <a:avLst/>
          </a:prstGeom>
          <a:noFill/>
        </p:spPr>
        <p:txBody>
          <a:bodyPr wrap="none" rtlCol="0">
            <a:spAutoFit/>
          </a:bodyPr>
          <a:lstStyle/>
          <a:p>
            <a:r>
              <a:rPr kumimoji="1" lang="en-US" altLang="ja-JP" sz="1050" b="1" dirty="0"/>
              <a:t>03</a:t>
            </a:r>
            <a:r>
              <a:rPr kumimoji="1" lang="ja-JP" altLang="en-US" sz="1050" b="1" dirty="0"/>
              <a:t>．スクロールバー</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480805"/>
            <a:ext cx="1210588" cy="246221"/>
          </a:xfrm>
          <a:prstGeom prst="rect">
            <a:avLst/>
          </a:prstGeom>
          <a:noFill/>
        </p:spPr>
        <p:txBody>
          <a:bodyPr wrap="none" rtlCol="0">
            <a:spAutoFit/>
          </a:bodyPr>
          <a:lstStyle/>
          <a:p>
            <a:r>
              <a:rPr kumimoji="1" lang="ja-JP" altLang="en-US" sz="1000" dirty="0"/>
              <a:t>スクロールバー。</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754773"/>
            <a:ext cx="1277914" cy="253916"/>
          </a:xfrm>
          <a:prstGeom prst="rect">
            <a:avLst/>
          </a:prstGeom>
          <a:noFill/>
        </p:spPr>
        <p:txBody>
          <a:bodyPr wrap="none" rtlCol="0">
            <a:spAutoFit/>
          </a:bodyPr>
          <a:lstStyle/>
          <a:p>
            <a:r>
              <a:rPr kumimoji="1" lang="en-US" altLang="ja-JP" sz="1050" b="1" dirty="0"/>
              <a:t>04</a:t>
            </a:r>
            <a:r>
              <a:rPr kumimoji="1" lang="ja-JP" altLang="en-US" sz="1050" b="1" dirty="0"/>
              <a:t>．特商法ボタン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031772"/>
            <a:ext cx="2414444" cy="400110"/>
          </a:xfrm>
          <a:prstGeom prst="rect">
            <a:avLst/>
          </a:prstGeom>
          <a:noFill/>
        </p:spPr>
        <p:txBody>
          <a:bodyPr wrap="none" rtlCol="0">
            <a:spAutoFit/>
          </a:bodyPr>
          <a:lstStyle/>
          <a:p>
            <a:r>
              <a:rPr kumimoji="1" lang="ja-JP" altLang="en-US" sz="1000" dirty="0"/>
              <a:t>特商法を表示するボタン。</a:t>
            </a:r>
            <a:endParaRPr kumimoji="1" lang="en-US" altLang="ja-JP" sz="1000" dirty="0"/>
          </a:p>
          <a:p>
            <a:r>
              <a:rPr kumimoji="1" lang="ja-JP" altLang="en-US" sz="1000" dirty="0"/>
              <a:t>中身は</a:t>
            </a:r>
            <a:r>
              <a:rPr kumimoji="1" lang="en-US" altLang="ja-JP" sz="1000" dirty="0" err="1"/>
              <a:t>webview</a:t>
            </a:r>
            <a:r>
              <a:rPr kumimoji="1" lang="ja-JP" altLang="en-US" sz="1000" dirty="0"/>
              <a:t>を使用して表示する。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52503"/>
            <a:ext cx="1547218" cy="253916"/>
          </a:xfrm>
          <a:prstGeom prst="rect">
            <a:avLst/>
          </a:prstGeom>
          <a:noFill/>
        </p:spPr>
        <p:txBody>
          <a:bodyPr wrap="none" rtlCol="0">
            <a:spAutoFit/>
          </a:bodyPr>
          <a:lstStyle/>
          <a:p>
            <a:r>
              <a:rPr kumimoji="1" lang="en-US" altLang="ja-JP" sz="1050" b="1" dirty="0"/>
              <a:t>05</a:t>
            </a:r>
            <a:r>
              <a:rPr kumimoji="1" lang="ja-JP" altLang="en-US" sz="1050" b="1" dirty="0"/>
              <a:t>．資金決済法ボタン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29502"/>
            <a:ext cx="1467068" cy="246221"/>
          </a:xfrm>
          <a:prstGeom prst="rect">
            <a:avLst/>
          </a:prstGeom>
          <a:noFill/>
        </p:spPr>
        <p:txBody>
          <a:bodyPr wrap="none" rtlCol="0">
            <a:spAutoFit/>
          </a:bodyPr>
          <a:lstStyle/>
          <a:p>
            <a:r>
              <a:rPr kumimoji="1" lang="ja-JP" altLang="en-US" sz="1000" dirty="0"/>
              <a:t>特商法ボタンと同じ。</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00712"/>
            <a:ext cx="1277914" cy="253916"/>
          </a:xfrm>
          <a:prstGeom prst="rect">
            <a:avLst/>
          </a:prstGeom>
          <a:noFill/>
        </p:spPr>
        <p:txBody>
          <a:bodyPr wrap="none" rtlCol="0">
            <a:spAutoFit/>
          </a:bodyPr>
          <a:lstStyle/>
          <a:p>
            <a:r>
              <a:rPr kumimoji="1" lang="en-US" altLang="ja-JP" sz="1050" b="1" dirty="0"/>
              <a:t>06</a:t>
            </a:r>
            <a:r>
              <a:rPr kumimoji="1" lang="ja-JP" altLang="en-US" sz="1050" b="1" dirty="0"/>
              <a:t>．もどるボタン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277711"/>
            <a:ext cx="3518912" cy="246221"/>
          </a:xfrm>
          <a:prstGeom prst="rect">
            <a:avLst/>
          </a:prstGeom>
          <a:noFill/>
        </p:spPr>
        <p:txBody>
          <a:bodyPr wrap="none" rtlCol="0">
            <a:spAutoFit/>
          </a:bodyPr>
          <a:lstStyle/>
          <a:p>
            <a:r>
              <a:rPr kumimoji="1" lang="ja-JP" altLang="en-US" sz="1000" dirty="0"/>
              <a:t>ウィンドウを閉じ、ショップトップ画面にもどるボタン。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3909115"/>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．資金決済法ボタン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676809" y="4016837"/>
            <a:ext cx="431290" cy="28022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C474EF2E-2986-4C93-B305-1DD051CC6284}"/>
              </a:ext>
            </a:extLst>
          </p:cNvPr>
          <p:cNvSpPr txBox="1"/>
          <p:nvPr/>
        </p:nvSpPr>
        <p:spPr>
          <a:xfrm>
            <a:off x="714366" y="6138920"/>
            <a:ext cx="697627" cy="246221"/>
          </a:xfrm>
          <a:prstGeom prst="rect">
            <a:avLst/>
          </a:prstGeom>
          <a:noFill/>
        </p:spPr>
        <p:txBody>
          <a:bodyPr wrap="none" rtlCol="0">
            <a:spAutoFit/>
          </a:bodyPr>
          <a:lstStyle/>
          <a:p>
            <a:r>
              <a:rPr kumimoji="1" lang="ja-JP" altLang="en-US" sz="1000" dirty="0"/>
              <a:t>▼つづく</a:t>
            </a:r>
            <a:endParaRPr kumimoji="1" lang="en-US" altLang="ja-JP" sz="1000" dirty="0"/>
          </a:p>
        </p:txBody>
      </p:sp>
    </p:spTree>
    <p:extLst>
      <p:ext uri="{BB962C8B-B14F-4D97-AF65-F5344CB8AC3E}">
        <p14:creationId xmlns:p14="http://schemas.microsoft.com/office/powerpoint/2010/main" val="224520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656496"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(2/2)</a:t>
            </a:r>
            <a:endParaRPr kumimoji="1" lang="ja-JP" altLang="en-US" sz="1200" b="1" dirty="0"/>
          </a:p>
        </p:txBody>
      </p:sp>
      <p:sp>
        <p:nvSpPr>
          <p:cNvPr id="37" name="テキスト ボックス 36">
            <a:extLst>
              <a:ext uri="{FF2B5EF4-FFF2-40B4-BE49-F238E27FC236}">
                <a16:creationId xmlns:a16="http://schemas.microsoft.com/office/drawing/2014/main" id="{0734F81F-5458-4DBA-BE7D-A1B37839869C}"/>
              </a:ext>
            </a:extLst>
          </p:cNvPr>
          <p:cNvSpPr txBox="1"/>
          <p:nvPr/>
        </p:nvSpPr>
        <p:spPr>
          <a:xfrm>
            <a:off x="2918039" y="1382667"/>
            <a:ext cx="1082348"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a:t>
            </a:r>
            <a:r>
              <a:rPr kumimoji="1" lang="en-US" altLang="ja-JP" sz="800" dirty="0">
                <a:latin typeface="+mn-ea"/>
              </a:rPr>
              <a:t>SALE</a:t>
            </a:r>
            <a:r>
              <a:rPr kumimoji="1" lang="ja-JP" altLang="en-US" sz="800" dirty="0">
                <a:latin typeface="+mn-ea"/>
              </a:rPr>
              <a:t>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2918039" y="1660564"/>
            <a:ext cx="723275"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．商品名</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2918039" y="190973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．内訳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2918039" y="2556059"/>
            <a:ext cx="825867"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．終了時間</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308371" cy="253916"/>
          </a:xfrm>
          <a:prstGeom prst="rect">
            <a:avLst/>
          </a:prstGeom>
          <a:noFill/>
        </p:spPr>
        <p:txBody>
          <a:bodyPr wrap="none" rtlCol="0">
            <a:spAutoFit/>
          </a:bodyPr>
          <a:lstStyle/>
          <a:p>
            <a:r>
              <a:rPr kumimoji="1" lang="en-US" altLang="ja-JP" sz="1050" b="1" dirty="0"/>
              <a:t>01</a:t>
            </a:r>
            <a:r>
              <a:rPr kumimoji="1" lang="ja-JP" altLang="en-US" sz="1050" b="1" dirty="0"/>
              <a:t>．</a:t>
            </a:r>
            <a:r>
              <a:rPr kumimoji="1" lang="en-US" altLang="ja-JP" sz="1050" b="1" dirty="0"/>
              <a:t>SALE</a:t>
            </a:r>
            <a:r>
              <a:rPr kumimoji="1" lang="ja-JP" altLang="en-US" sz="1050" b="1" dirty="0"/>
              <a:t>アイコン</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010487" cy="246221"/>
          </a:xfrm>
          <a:prstGeom prst="rect">
            <a:avLst/>
          </a:prstGeom>
          <a:noFill/>
        </p:spPr>
        <p:txBody>
          <a:bodyPr wrap="none" rtlCol="0">
            <a:spAutoFit/>
          </a:bodyPr>
          <a:lstStyle/>
          <a:p>
            <a:r>
              <a:rPr kumimoji="1" lang="en-US" altLang="ja-JP" sz="1000" dirty="0"/>
              <a:t>SALE</a:t>
            </a:r>
            <a:r>
              <a:rPr kumimoji="1" lang="ja-JP" altLang="en-US" sz="1000" dirty="0"/>
              <a:t>対象の商品には表示する。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873957" cy="253916"/>
          </a:xfrm>
          <a:prstGeom prst="rect">
            <a:avLst/>
          </a:prstGeom>
          <a:noFill/>
        </p:spPr>
        <p:txBody>
          <a:bodyPr wrap="none" rtlCol="0">
            <a:spAutoFit/>
          </a:bodyPr>
          <a:lstStyle/>
          <a:p>
            <a:r>
              <a:rPr kumimoji="1" lang="en-US" altLang="ja-JP" sz="1050" b="1" dirty="0"/>
              <a:t>02</a:t>
            </a:r>
            <a:r>
              <a:rPr kumimoji="1" lang="ja-JP" altLang="en-US" sz="1050" b="1" dirty="0"/>
              <a:t>．商品名</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商品には必ずつけられる名称。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1522"/>
            <a:ext cx="739305" cy="253916"/>
          </a:xfrm>
          <a:prstGeom prst="rect">
            <a:avLst/>
          </a:prstGeom>
          <a:noFill/>
        </p:spPr>
        <p:txBody>
          <a:bodyPr wrap="none" rtlCol="0">
            <a:spAutoFit/>
          </a:bodyPr>
          <a:lstStyle/>
          <a:p>
            <a:r>
              <a:rPr kumimoji="1" lang="en-US" altLang="ja-JP" sz="1050" b="1" dirty="0"/>
              <a:t>03</a:t>
            </a:r>
            <a:r>
              <a:rPr kumimoji="1" lang="ja-JP" altLang="en-US" sz="1050" b="1" dirty="0"/>
              <a:t>．内訳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8521"/>
            <a:ext cx="3005951" cy="246221"/>
          </a:xfrm>
          <a:prstGeom prst="rect">
            <a:avLst/>
          </a:prstGeom>
          <a:noFill/>
        </p:spPr>
        <p:txBody>
          <a:bodyPr wrap="none" rtlCol="0">
            <a:spAutoFit/>
          </a:bodyPr>
          <a:lstStyle/>
          <a:p>
            <a:r>
              <a:rPr kumimoji="1" lang="ja-JP" altLang="en-US" sz="1000" dirty="0"/>
              <a:t>この商品のクリスタルの有償分と無償分の内訳。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18036"/>
            <a:ext cx="739305" cy="253916"/>
          </a:xfrm>
          <a:prstGeom prst="rect">
            <a:avLst/>
          </a:prstGeom>
          <a:noFill/>
        </p:spPr>
        <p:txBody>
          <a:bodyPr wrap="none" rtlCol="0">
            <a:spAutoFit/>
          </a:bodyPr>
          <a:lstStyle/>
          <a:p>
            <a:r>
              <a:rPr kumimoji="1" lang="en-US" altLang="ja-JP" sz="1050" b="1" dirty="0"/>
              <a:t>04</a:t>
            </a:r>
            <a:r>
              <a:rPr kumimoji="1" lang="ja-JP" altLang="en-US" sz="1050" b="1" dirty="0"/>
              <a:t>．価格</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5035"/>
            <a:ext cx="1210588" cy="246221"/>
          </a:xfrm>
          <a:prstGeom prst="rect">
            <a:avLst/>
          </a:prstGeom>
          <a:noFill/>
        </p:spPr>
        <p:txBody>
          <a:bodyPr wrap="none" rtlCol="0">
            <a:spAutoFit/>
          </a:bodyPr>
          <a:lstStyle/>
          <a:p>
            <a:r>
              <a:rPr kumimoji="1" lang="ja-JP" altLang="en-US" sz="1000" dirty="0"/>
              <a:t>法定通貨の価格。</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301"/>
            <a:ext cx="1277914" cy="253916"/>
          </a:xfrm>
          <a:prstGeom prst="rect">
            <a:avLst/>
          </a:prstGeom>
          <a:noFill/>
        </p:spPr>
        <p:txBody>
          <a:bodyPr wrap="none" rtlCol="0">
            <a:spAutoFit/>
          </a:bodyPr>
          <a:lstStyle/>
          <a:p>
            <a:r>
              <a:rPr kumimoji="1" lang="en-US" altLang="ja-JP" sz="1050" b="1" dirty="0"/>
              <a:t>05</a:t>
            </a:r>
            <a:r>
              <a:rPr kumimoji="1" lang="ja-JP" altLang="en-US" sz="1050" b="1" dirty="0"/>
              <a:t>．商品アイコン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300"/>
            <a:ext cx="3775393" cy="400110"/>
          </a:xfrm>
          <a:prstGeom prst="rect">
            <a:avLst/>
          </a:prstGeom>
          <a:noFill/>
        </p:spPr>
        <p:txBody>
          <a:bodyPr wrap="none" rtlCol="0">
            <a:spAutoFit/>
          </a:bodyPr>
          <a:lstStyle/>
          <a:p>
            <a:r>
              <a:rPr kumimoji="1" lang="ja-JP" altLang="en-US" sz="1000" dirty="0"/>
              <a:t>商品のアイコン。クリスタルについては、量によって何段階か</a:t>
            </a:r>
            <a:endParaRPr kumimoji="1" lang="en-US" altLang="ja-JP" sz="1000" dirty="0"/>
          </a:p>
          <a:p>
            <a:r>
              <a:rPr kumimoji="1" lang="ja-JP" altLang="en-US" sz="1000" dirty="0"/>
              <a:t>持って商品ごとに何を使うか設定する。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898856"/>
            <a:ext cx="1008609" cy="253916"/>
          </a:xfrm>
          <a:prstGeom prst="rect">
            <a:avLst/>
          </a:prstGeom>
          <a:noFill/>
        </p:spPr>
        <p:txBody>
          <a:bodyPr wrap="none" rtlCol="0">
            <a:spAutoFit/>
          </a:bodyPr>
          <a:lstStyle/>
          <a:p>
            <a:r>
              <a:rPr kumimoji="1" lang="en-US" altLang="ja-JP" sz="1050" b="1" dirty="0"/>
              <a:t>06</a:t>
            </a:r>
            <a:r>
              <a:rPr kumimoji="1" lang="ja-JP" altLang="en-US" sz="1050" b="1" dirty="0"/>
              <a:t>．終了時間</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75855"/>
            <a:ext cx="2908168" cy="707886"/>
          </a:xfrm>
          <a:prstGeom prst="rect">
            <a:avLst/>
          </a:prstGeom>
          <a:noFill/>
        </p:spPr>
        <p:txBody>
          <a:bodyPr wrap="none" rtlCol="0">
            <a:spAutoFit/>
          </a:bodyPr>
          <a:lstStyle/>
          <a:p>
            <a:r>
              <a:rPr kumimoji="1" lang="en-US" altLang="ja-JP" sz="1000" dirty="0"/>
              <a:t>SALE</a:t>
            </a:r>
            <a:r>
              <a:rPr kumimoji="1" lang="ja-JP" altLang="en-US" sz="1000" dirty="0"/>
              <a:t>の場合、いつ終わるかの時間を表示する。</a:t>
            </a:r>
            <a:endParaRPr kumimoji="1" lang="en-US" altLang="ja-JP" sz="1000" dirty="0"/>
          </a:p>
          <a:p>
            <a:r>
              <a:rPr kumimoji="1" lang="ja-JP" altLang="en-US" sz="1000" dirty="0"/>
              <a:t>時間の表記の他、条件が書かれる場合がある。</a:t>
            </a:r>
            <a:endParaRPr kumimoji="1" lang="en-US" altLang="ja-JP" sz="1000" dirty="0"/>
          </a:p>
          <a:p>
            <a:r>
              <a:rPr kumimoji="1" lang="ja-JP" altLang="en-US" sz="1000" dirty="0"/>
              <a:t>例）</a:t>
            </a:r>
            <a:endParaRPr kumimoji="1" lang="en-US" altLang="ja-JP" sz="1000" dirty="0"/>
          </a:p>
          <a:p>
            <a:r>
              <a:rPr kumimoji="1" lang="ja-JP" altLang="en-US" sz="1000" dirty="0"/>
              <a:t>プレイヤーランク</a:t>
            </a:r>
            <a:r>
              <a:rPr kumimoji="1" lang="en-US" altLang="ja-JP" sz="1000" dirty="0"/>
              <a:t>50</a:t>
            </a:r>
            <a:r>
              <a:rPr kumimoji="1" lang="ja-JP" altLang="en-US" sz="1000" dirty="0"/>
              <a:t>以下</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2918039" y="2899381"/>
            <a:ext cx="928459"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．詳細ボタン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flipV="1">
            <a:off x="1031383" y="2520899"/>
            <a:ext cx="1886656" cy="48620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A38CC815-3874-4765-BF10-5A6DDED4FAAE}"/>
              </a:ext>
            </a:extLst>
          </p:cNvPr>
          <p:cNvGrpSpPr/>
          <p:nvPr/>
        </p:nvGrpSpPr>
        <p:grpSpPr>
          <a:xfrm>
            <a:off x="733562" y="1772806"/>
            <a:ext cx="1898787" cy="714400"/>
            <a:chOff x="0" y="0"/>
            <a:chExt cx="1873301" cy="704022"/>
          </a:xfrm>
        </p:grpSpPr>
        <p:sp>
          <p:nvSpPr>
            <p:cNvPr id="38" name="四角形: 角を丸くする 37">
              <a:extLst>
                <a:ext uri="{FF2B5EF4-FFF2-40B4-BE49-F238E27FC236}">
                  <a16:creationId xmlns:a16="http://schemas.microsoft.com/office/drawing/2014/main" id="{2E2BEF7A-4062-42D8-8007-62EC9B6518E8}"/>
                </a:ext>
              </a:extLst>
            </p:cNvPr>
            <p:cNvSpPr/>
            <p:nvPr/>
          </p:nvSpPr>
          <p:spPr>
            <a:xfrm>
              <a:off x="9711" y="0"/>
              <a:ext cx="1830457" cy="704022"/>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40" name="グループ化 39">
              <a:extLst>
                <a:ext uri="{FF2B5EF4-FFF2-40B4-BE49-F238E27FC236}">
                  <a16:creationId xmlns:a16="http://schemas.microsoft.com/office/drawing/2014/main" id="{2C4E1DD7-F1E3-4AE7-B391-966BF032E6AE}"/>
                </a:ext>
              </a:extLst>
            </p:cNvPr>
            <p:cNvGrpSpPr/>
            <p:nvPr/>
          </p:nvGrpSpPr>
          <p:grpSpPr>
            <a:xfrm>
              <a:off x="42844" y="140805"/>
              <a:ext cx="422412" cy="422413"/>
              <a:chOff x="42844" y="140805"/>
              <a:chExt cx="422412" cy="422413"/>
            </a:xfrm>
          </p:grpSpPr>
          <p:sp>
            <p:nvSpPr>
              <p:cNvPr id="65" name="正方形/長方形 64">
                <a:extLst>
                  <a:ext uri="{FF2B5EF4-FFF2-40B4-BE49-F238E27FC236}">
                    <a16:creationId xmlns:a16="http://schemas.microsoft.com/office/drawing/2014/main" id="{7706D211-836B-4989-8F72-3466FB7DA7BA}"/>
                  </a:ext>
                </a:extLst>
              </p:cNvPr>
              <p:cNvSpPr/>
              <p:nvPr/>
            </p:nvSpPr>
            <p:spPr>
              <a:xfrm>
                <a:off x="42844" y="140805"/>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6" name="フローチャート: 準備 65">
                <a:extLst>
                  <a:ext uri="{FF2B5EF4-FFF2-40B4-BE49-F238E27FC236}">
                    <a16:creationId xmlns:a16="http://schemas.microsoft.com/office/drawing/2014/main" id="{F8D0B262-8539-4073-9C6C-0A177664CBDD}"/>
                  </a:ext>
                </a:extLst>
              </p:cNvPr>
              <p:cNvSpPr/>
              <p:nvPr/>
            </p:nvSpPr>
            <p:spPr>
              <a:xfrm rot="18926666">
                <a:off x="109360" y="294057"/>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41" name="テキスト ボックス 1011">
              <a:extLst>
                <a:ext uri="{FF2B5EF4-FFF2-40B4-BE49-F238E27FC236}">
                  <a16:creationId xmlns:a16="http://schemas.microsoft.com/office/drawing/2014/main" id="{F181F10C-5194-4B12-B119-6E7E5D92C4AB}"/>
                </a:ext>
              </a:extLst>
            </p:cNvPr>
            <p:cNvSpPr txBox="1"/>
            <p:nvPr/>
          </p:nvSpPr>
          <p:spPr>
            <a:xfrm>
              <a:off x="432128"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欲張りセット</a:t>
              </a:r>
            </a:p>
          </p:txBody>
        </p:sp>
        <p:sp>
          <p:nvSpPr>
            <p:cNvPr id="48" name="テキスト ボックス 1012">
              <a:extLst>
                <a:ext uri="{FF2B5EF4-FFF2-40B4-BE49-F238E27FC236}">
                  <a16:creationId xmlns:a16="http://schemas.microsoft.com/office/drawing/2014/main" id="{A2937B8E-9C96-45B3-A263-805F88CD909B}"/>
                </a:ext>
              </a:extLst>
            </p:cNvPr>
            <p:cNvSpPr txBox="1"/>
            <p:nvPr/>
          </p:nvSpPr>
          <p:spPr>
            <a:xfrm>
              <a:off x="436053"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61" name="テキスト ボックス 1013">
              <a:extLst>
                <a:ext uri="{FF2B5EF4-FFF2-40B4-BE49-F238E27FC236}">
                  <a16:creationId xmlns:a16="http://schemas.microsoft.com/office/drawing/2014/main" id="{DFFE00E3-4ABF-4DCB-96B6-F6FAF2C3FCBB}"/>
                </a:ext>
              </a:extLst>
            </p:cNvPr>
            <p:cNvSpPr txBox="1"/>
            <p:nvPr/>
          </p:nvSpPr>
          <p:spPr>
            <a:xfrm>
              <a:off x="1385719" y="281609"/>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sp>
          <p:nvSpPr>
            <p:cNvPr id="62" name="四角形: 角を丸くする 61">
              <a:extLst>
                <a:ext uri="{FF2B5EF4-FFF2-40B4-BE49-F238E27FC236}">
                  <a16:creationId xmlns:a16="http://schemas.microsoft.com/office/drawing/2014/main" id="{4CEFBD13-0D34-4603-A356-1F4614BF4417}"/>
                </a:ext>
              </a:extLst>
            </p:cNvPr>
            <p:cNvSpPr/>
            <p:nvPr/>
          </p:nvSpPr>
          <p:spPr>
            <a:xfrm>
              <a:off x="17995" y="554934"/>
              <a:ext cx="447261" cy="14908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詳細</a:t>
              </a:r>
              <a:endParaRPr kumimoji="1" lang="en-US" altLang="ja-JP" sz="700"/>
            </a:p>
          </p:txBody>
        </p:sp>
        <p:sp>
          <p:nvSpPr>
            <p:cNvPr id="63" name="テキスト ボックス 1021">
              <a:extLst>
                <a:ext uri="{FF2B5EF4-FFF2-40B4-BE49-F238E27FC236}">
                  <a16:creationId xmlns:a16="http://schemas.microsoft.com/office/drawing/2014/main" id="{04C22B30-DA3C-48B8-AC64-11F5642C1DCF}"/>
                </a:ext>
              </a:extLst>
            </p:cNvPr>
            <p:cNvSpPr txBox="1"/>
            <p:nvPr/>
          </p:nvSpPr>
          <p:spPr>
            <a:xfrm>
              <a:off x="0" y="0"/>
              <a:ext cx="465256" cy="14080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b="1">
                  <a:solidFill>
                    <a:schemeClr val="bg1"/>
                  </a:solidFill>
                </a:rPr>
                <a:t>SALE</a:t>
              </a:r>
              <a:endParaRPr kumimoji="1" lang="ja-JP" altLang="en-US" sz="1100" b="1">
                <a:solidFill>
                  <a:schemeClr val="bg1"/>
                </a:solidFill>
              </a:endParaRPr>
            </a:p>
          </p:txBody>
        </p:sp>
        <p:sp>
          <p:nvSpPr>
            <p:cNvPr id="64" name="テキスト ボックス 1022">
              <a:extLst>
                <a:ext uri="{FF2B5EF4-FFF2-40B4-BE49-F238E27FC236}">
                  <a16:creationId xmlns:a16="http://schemas.microsoft.com/office/drawing/2014/main" id="{D364D269-C976-454B-8C17-5595B5839798}"/>
                </a:ext>
              </a:extLst>
            </p:cNvPr>
            <p:cNvSpPr txBox="1"/>
            <p:nvPr/>
          </p:nvSpPr>
          <p:spPr>
            <a:xfrm>
              <a:off x="552006" y="554935"/>
              <a:ext cx="1296443"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bg1"/>
                  </a:solidFill>
                </a:rPr>
                <a:t>あと </a:t>
              </a:r>
              <a:r>
                <a:rPr kumimoji="1" lang="en-US" altLang="ja-JP" sz="1000" dirty="0">
                  <a:solidFill>
                    <a:schemeClr val="bg1"/>
                  </a:solidFill>
                </a:rPr>
                <a:t>00:00:00</a:t>
              </a:r>
              <a:r>
                <a:rPr kumimoji="1" lang="ja-JP" altLang="en-US" sz="900" dirty="0">
                  <a:solidFill>
                    <a:schemeClr val="bg1"/>
                  </a:solidFill>
                </a:rPr>
                <a:t>で終了</a:t>
              </a:r>
              <a:endParaRPr kumimoji="1" lang="ja-JP" altLang="en-US" sz="800" dirty="0">
                <a:solidFill>
                  <a:schemeClr val="bg1"/>
                </a:solidFill>
              </a:endParaRPr>
            </a:p>
          </p:txBody>
        </p:sp>
      </p:grpSp>
      <p:grpSp>
        <p:nvGrpSpPr>
          <p:cNvPr id="67" name="グループ化 66">
            <a:extLst>
              <a:ext uri="{FF2B5EF4-FFF2-40B4-BE49-F238E27FC236}">
                <a16:creationId xmlns:a16="http://schemas.microsoft.com/office/drawing/2014/main" id="{19B5F330-F783-4A89-B4D0-F1372E9E07AE}"/>
              </a:ext>
            </a:extLst>
          </p:cNvPr>
          <p:cNvGrpSpPr/>
          <p:nvPr/>
        </p:nvGrpSpPr>
        <p:grpSpPr>
          <a:xfrm>
            <a:off x="720503" y="3325983"/>
            <a:ext cx="1859447" cy="571541"/>
            <a:chOff x="0" y="0"/>
            <a:chExt cx="1830458" cy="563238"/>
          </a:xfrm>
        </p:grpSpPr>
        <p:sp>
          <p:nvSpPr>
            <p:cNvPr id="68" name="四角形: 角を丸くする 67">
              <a:extLst>
                <a:ext uri="{FF2B5EF4-FFF2-40B4-BE49-F238E27FC236}">
                  <a16:creationId xmlns:a16="http://schemas.microsoft.com/office/drawing/2014/main" id="{B9148FA0-9280-4CA3-8BE5-29EC068CEF2A}"/>
                </a:ext>
              </a:extLst>
            </p:cNvPr>
            <p:cNvSpPr/>
            <p:nvPr/>
          </p:nvSpPr>
          <p:spPr>
            <a:xfrm>
              <a:off x="0" y="0"/>
              <a:ext cx="1830457" cy="563238"/>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71" name="グループ化 70">
              <a:extLst>
                <a:ext uri="{FF2B5EF4-FFF2-40B4-BE49-F238E27FC236}">
                  <a16:creationId xmlns:a16="http://schemas.microsoft.com/office/drawing/2014/main" id="{ACA4437B-854B-4CBB-A01B-17585A3346DA}"/>
                </a:ext>
              </a:extLst>
            </p:cNvPr>
            <p:cNvGrpSpPr/>
            <p:nvPr/>
          </p:nvGrpSpPr>
          <p:grpSpPr>
            <a:xfrm>
              <a:off x="1" y="57978"/>
              <a:ext cx="422412" cy="422413"/>
              <a:chOff x="1" y="57978"/>
              <a:chExt cx="422412" cy="422413"/>
            </a:xfrm>
          </p:grpSpPr>
          <p:sp>
            <p:nvSpPr>
              <p:cNvPr id="75" name="正方形/長方形 74">
                <a:extLst>
                  <a:ext uri="{FF2B5EF4-FFF2-40B4-BE49-F238E27FC236}">
                    <a16:creationId xmlns:a16="http://schemas.microsoft.com/office/drawing/2014/main" id="{9A140D55-A005-416E-BF78-57D8C9BD41E7}"/>
                  </a:ext>
                </a:extLst>
              </p:cNvPr>
              <p:cNvSpPr/>
              <p:nvPr/>
            </p:nvSpPr>
            <p:spPr>
              <a:xfrm>
                <a:off x="1" y="57978"/>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6" name="フローチャート: 準備 75">
                <a:extLst>
                  <a:ext uri="{FF2B5EF4-FFF2-40B4-BE49-F238E27FC236}">
                    <a16:creationId xmlns:a16="http://schemas.microsoft.com/office/drawing/2014/main" id="{A9484F4A-1328-46CA-8591-2388C4157D56}"/>
                  </a:ext>
                </a:extLst>
              </p:cNvPr>
              <p:cNvSpPr/>
              <p:nvPr/>
            </p:nvSpPr>
            <p:spPr>
              <a:xfrm rot="18926666">
                <a:off x="66517" y="211230"/>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2" name="テキスト ボックス 66">
              <a:extLst>
                <a:ext uri="{FF2B5EF4-FFF2-40B4-BE49-F238E27FC236}">
                  <a16:creationId xmlns:a16="http://schemas.microsoft.com/office/drawing/2014/main" id="{BA1D3DFF-11D7-448B-AC76-6C1935DA9026}"/>
                </a:ext>
              </a:extLst>
            </p:cNvPr>
            <p:cNvSpPr txBox="1"/>
            <p:nvPr/>
          </p:nvSpPr>
          <p:spPr>
            <a:xfrm>
              <a:off x="389285"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rPr>
                <a:t>120</a:t>
              </a:r>
              <a:r>
                <a:rPr kumimoji="1" lang="ja-JP" altLang="en-US" sz="800">
                  <a:solidFill>
                    <a:schemeClr val="bg1"/>
                  </a:solidFill>
                </a:rPr>
                <a:t>クリスタル</a:t>
              </a:r>
            </a:p>
          </p:txBody>
        </p:sp>
        <p:sp>
          <p:nvSpPr>
            <p:cNvPr id="73" name="テキスト ボックス 67">
              <a:extLst>
                <a:ext uri="{FF2B5EF4-FFF2-40B4-BE49-F238E27FC236}">
                  <a16:creationId xmlns:a16="http://schemas.microsoft.com/office/drawing/2014/main" id="{D5656E7D-8AC6-4D81-96F9-B6C076C65134}"/>
                </a:ext>
              </a:extLst>
            </p:cNvPr>
            <p:cNvSpPr txBox="1"/>
            <p:nvPr/>
          </p:nvSpPr>
          <p:spPr>
            <a:xfrm>
              <a:off x="393210"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74" name="テキスト ボックス 68">
              <a:extLst>
                <a:ext uri="{FF2B5EF4-FFF2-40B4-BE49-F238E27FC236}">
                  <a16:creationId xmlns:a16="http://schemas.microsoft.com/office/drawing/2014/main" id="{D38BBEFA-2EDD-4E0D-B51D-C99F4B42BD39}"/>
                </a:ext>
              </a:extLst>
            </p:cNvPr>
            <p:cNvSpPr txBox="1"/>
            <p:nvPr/>
          </p:nvSpPr>
          <p:spPr>
            <a:xfrm>
              <a:off x="1385720" y="297801"/>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gr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115953" y="1490389"/>
            <a:ext cx="1802086" cy="29031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026875" y="1768286"/>
            <a:ext cx="891164" cy="644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9285" y="2017456"/>
            <a:ext cx="488754" cy="227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a:endCxn id="64" idx="2"/>
          </p:cNvCxnSpPr>
          <p:nvPr/>
        </p:nvCxnSpPr>
        <p:spPr>
          <a:xfrm flipH="1" flipV="1">
            <a:off x="1950119" y="2478801"/>
            <a:ext cx="967920" cy="1849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C0A2AB0-849D-4147-B645-C7ACA3FAF202}"/>
              </a:ext>
            </a:extLst>
          </p:cNvPr>
          <p:cNvSpPr txBox="1"/>
          <p:nvPr/>
        </p:nvSpPr>
        <p:spPr>
          <a:xfrm>
            <a:off x="476534" y="1376856"/>
            <a:ext cx="1531188" cy="253916"/>
          </a:xfrm>
          <a:prstGeom prst="rect">
            <a:avLst/>
          </a:prstGeom>
          <a:noFill/>
        </p:spPr>
        <p:txBody>
          <a:bodyPr wrap="none" rtlCol="0">
            <a:spAutoFit/>
          </a:bodyPr>
          <a:lstStyle/>
          <a:p>
            <a:r>
              <a:rPr kumimoji="1" lang="ja-JP" altLang="en-US" sz="1050" b="1" dirty="0"/>
              <a:t>・セール、セット商品</a:t>
            </a:r>
          </a:p>
        </p:txBody>
      </p:sp>
      <p:sp>
        <p:nvSpPr>
          <p:cNvPr id="78" name="テキスト ボックス 77">
            <a:extLst>
              <a:ext uri="{FF2B5EF4-FFF2-40B4-BE49-F238E27FC236}">
                <a16:creationId xmlns:a16="http://schemas.microsoft.com/office/drawing/2014/main" id="{54C2C2D8-2A14-4A91-9115-59ADB537FF91}"/>
              </a:ext>
            </a:extLst>
          </p:cNvPr>
          <p:cNvSpPr txBox="1"/>
          <p:nvPr/>
        </p:nvSpPr>
        <p:spPr>
          <a:xfrm>
            <a:off x="596457" y="2921674"/>
            <a:ext cx="857927" cy="253916"/>
          </a:xfrm>
          <a:prstGeom prst="rect">
            <a:avLst/>
          </a:prstGeom>
          <a:noFill/>
        </p:spPr>
        <p:txBody>
          <a:bodyPr wrap="none" rtlCol="0">
            <a:spAutoFit/>
          </a:bodyPr>
          <a:lstStyle/>
          <a:p>
            <a:r>
              <a:rPr kumimoji="1" lang="ja-JP" altLang="en-US" sz="1050" b="1" dirty="0"/>
              <a:t>・通常商品</a:t>
            </a:r>
          </a:p>
        </p:txBody>
      </p:sp>
      <p:sp>
        <p:nvSpPr>
          <p:cNvPr id="79" name="テキスト ボックス 78">
            <a:extLst>
              <a:ext uri="{FF2B5EF4-FFF2-40B4-BE49-F238E27FC236}">
                <a16:creationId xmlns:a16="http://schemas.microsoft.com/office/drawing/2014/main" id="{CC979029-920E-4544-BB34-360386C93ACE}"/>
              </a:ext>
            </a:extLst>
          </p:cNvPr>
          <p:cNvSpPr txBox="1"/>
          <p:nvPr/>
        </p:nvSpPr>
        <p:spPr>
          <a:xfrm>
            <a:off x="2918038" y="2153535"/>
            <a:ext cx="620683"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．価格</a:t>
            </a:r>
          </a:p>
        </p:txBody>
      </p:sp>
      <p:cxnSp>
        <p:nvCxnSpPr>
          <p:cNvPr id="80" name="直線コネクタ 79">
            <a:extLst>
              <a:ext uri="{FF2B5EF4-FFF2-40B4-BE49-F238E27FC236}">
                <a16:creationId xmlns:a16="http://schemas.microsoft.com/office/drawing/2014/main" id="{80A6F40B-7902-43BE-B9F8-410940E09505}"/>
              </a:ext>
            </a:extLst>
          </p:cNvPr>
          <p:cNvCxnSpPr>
            <a:cxnSpLocks/>
            <a:stCxn id="79" idx="1"/>
            <a:endCxn id="61" idx="3"/>
          </p:cNvCxnSpPr>
          <p:nvPr/>
        </p:nvCxnSpPr>
        <p:spPr>
          <a:xfrm flipH="1" flipV="1">
            <a:off x="2588922" y="2184826"/>
            <a:ext cx="329116" cy="7643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68BB139-2402-4EF8-BEC6-579E6B345F0A}"/>
              </a:ext>
            </a:extLst>
          </p:cNvPr>
          <p:cNvSpPr txBox="1"/>
          <p:nvPr/>
        </p:nvSpPr>
        <p:spPr>
          <a:xfrm>
            <a:off x="2918038" y="2381631"/>
            <a:ext cx="1031051"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．商品アイコン</a:t>
            </a:r>
          </a:p>
        </p:txBody>
      </p:sp>
      <p:cxnSp>
        <p:nvCxnSpPr>
          <p:cNvPr id="82" name="直線コネクタ 81">
            <a:extLst>
              <a:ext uri="{FF2B5EF4-FFF2-40B4-BE49-F238E27FC236}">
                <a16:creationId xmlns:a16="http://schemas.microsoft.com/office/drawing/2014/main" id="{C8314D7D-C4A1-495D-AF34-A2BC9E0AE9D5}"/>
              </a:ext>
            </a:extLst>
          </p:cNvPr>
          <p:cNvCxnSpPr>
            <a:cxnSpLocks/>
            <a:stCxn id="81" idx="1"/>
          </p:cNvCxnSpPr>
          <p:nvPr/>
        </p:nvCxnSpPr>
        <p:spPr>
          <a:xfrm flipH="1" flipV="1">
            <a:off x="1153408" y="2209407"/>
            <a:ext cx="1764630" cy="279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C8FD9E4D-FEE5-4A1A-A93A-30643A47DAC4}"/>
              </a:ext>
            </a:extLst>
          </p:cNvPr>
          <p:cNvSpPr txBox="1"/>
          <p:nvPr/>
        </p:nvSpPr>
        <p:spPr>
          <a:xfrm>
            <a:off x="4389639" y="4938901"/>
            <a:ext cx="2284600" cy="253916"/>
          </a:xfrm>
          <a:prstGeom prst="rect">
            <a:avLst/>
          </a:prstGeom>
          <a:noFill/>
        </p:spPr>
        <p:txBody>
          <a:bodyPr wrap="none" rtlCol="0">
            <a:spAutoFit/>
          </a:bodyPr>
          <a:lstStyle/>
          <a:p>
            <a:r>
              <a:rPr kumimoji="1" lang="en-US" altLang="ja-JP" sz="1050" b="1" dirty="0"/>
              <a:t>07</a:t>
            </a:r>
            <a:r>
              <a:rPr kumimoji="1" lang="ja-JP" altLang="en-US" sz="1050" b="1" dirty="0"/>
              <a:t>．詳細ボタン</a:t>
            </a:r>
            <a:r>
              <a:rPr kumimoji="1" lang="ja-JP" altLang="en-US" sz="1050" b="1" dirty="0">
                <a:solidFill>
                  <a:srgbClr val="FF0000"/>
                </a:solidFill>
              </a:rPr>
              <a:t>（</a:t>
            </a:r>
            <a:r>
              <a:rPr kumimoji="1" lang="en-US" altLang="ja-JP" sz="1050" b="1" dirty="0">
                <a:solidFill>
                  <a:srgbClr val="FF0000"/>
                </a:solidFill>
              </a:rPr>
              <a:t>20191216</a:t>
            </a:r>
            <a:r>
              <a:rPr kumimoji="1" lang="ja-JP" altLang="en-US" sz="1050" b="1" dirty="0">
                <a:solidFill>
                  <a:srgbClr val="FF0000"/>
                </a:solidFill>
              </a:rPr>
              <a:t>修正）</a:t>
            </a:r>
          </a:p>
        </p:txBody>
      </p:sp>
      <p:sp>
        <p:nvSpPr>
          <p:cNvPr id="84" name="テキスト ボックス 83">
            <a:extLst>
              <a:ext uri="{FF2B5EF4-FFF2-40B4-BE49-F238E27FC236}">
                <a16:creationId xmlns:a16="http://schemas.microsoft.com/office/drawing/2014/main" id="{63BF8723-1ED0-48F3-B37D-B5550D5D5C9B}"/>
              </a:ext>
            </a:extLst>
          </p:cNvPr>
          <p:cNvSpPr txBox="1"/>
          <p:nvPr/>
        </p:nvSpPr>
        <p:spPr>
          <a:xfrm>
            <a:off x="4574850" y="5215900"/>
            <a:ext cx="4288353" cy="400110"/>
          </a:xfrm>
          <a:prstGeom prst="rect">
            <a:avLst/>
          </a:prstGeom>
          <a:noFill/>
        </p:spPr>
        <p:txBody>
          <a:bodyPr wrap="none" rtlCol="0">
            <a:spAutoFit/>
          </a:bodyPr>
          <a:lstStyle/>
          <a:p>
            <a:r>
              <a:rPr kumimoji="1" lang="ja-JP" altLang="en-US" sz="1000" dirty="0"/>
              <a:t>セット商品の場合は、セット内容を表示するウィンドウを表示する。</a:t>
            </a:r>
            <a:endParaRPr kumimoji="1" lang="en-US" altLang="ja-JP" sz="1000" dirty="0"/>
          </a:p>
          <a:p>
            <a:r>
              <a:rPr kumimoji="1" lang="ja-JP" altLang="en-US" sz="1000" dirty="0"/>
              <a:t>セットアイテム一覧のウィンドウを開く。</a:t>
            </a:r>
            <a:endParaRPr kumimoji="1" lang="en-US" altLang="ja-JP" sz="1000" dirty="0"/>
          </a:p>
        </p:txBody>
      </p:sp>
      <p:sp>
        <p:nvSpPr>
          <p:cNvPr id="21" name="四角形: 角を丸くする 20">
            <a:extLst>
              <a:ext uri="{FF2B5EF4-FFF2-40B4-BE49-F238E27FC236}">
                <a16:creationId xmlns:a16="http://schemas.microsoft.com/office/drawing/2014/main" id="{FE7C5386-0B6D-44AA-9262-ADACF0814942}"/>
              </a:ext>
            </a:extLst>
          </p:cNvPr>
          <p:cNvSpPr/>
          <p:nvPr/>
        </p:nvSpPr>
        <p:spPr>
          <a:xfrm>
            <a:off x="720503" y="4422076"/>
            <a:ext cx="2908168" cy="1443179"/>
          </a:xfrm>
          <a:prstGeom prst="roundRect">
            <a:avLst>
              <a:gd name="adj" fmla="val 11616"/>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セールとセットをまとめてしまっているが、</a:t>
            </a:r>
            <a:endParaRPr kumimoji="1" lang="en-US" altLang="ja-JP" sz="1000" dirty="0">
              <a:solidFill>
                <a:schemeClr val="tx1"/>
              </a:solidFill>
            </a:endParaRPr>
          </a:p>
          <a:p>
            <a:r>
              <a:rPr kumimoji="1" lang="en-US" altLang="ja-JP" sz="1000" dirty="0">
                <a:solidFill>
                  <a:schemeClr val="tx1"/>
                </a:solidFill>
              </a:rPr>
              <a:t>1</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セール無し</a:t>
            </a:r>
            <a:endParaRPr kumimoji="1" lang="en-US" altLang="ja-JP"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a:t>
            </a:r>
            <a:endParaRPr kumimoji="1" lang="en-US" altLang="ja-JP" sz="1000" dirty="0">
              <a:solidFill>
                <a:schemeClr val="tx1"/>
              </a:solidFill>
            </a:endParaRPr>
          </a:p>
          <a:p>
            <a:r>
              <a:rPr kumimoji="1" lang="en-US" altLang="ja-JP" sz="1000" dirty="0">
                <a:solidFill>
                  <a:schemeClr val="tx1"/>
                </a:solidFill>
              </a:rPr>
              <a:t>3</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商品セール無し</a:t>
            </a:r>
            <a:endParaRPr kumimoji="1" lang="en-US" altLang="ja-JP" sz="1000" dirty="0">
              <a:solidFill>
                <a:schemeClr val="tx1"/>
              </a:solidFill>
            </a:endParaRPr>
          </a:p>
          <a:p>
            <a:r>
              <a:rPr kumimoji="1" lang="en-US" altLang="ja-JP" sz="1000" dirty="0">
                <a:solidFill>
                  <a:schemeClr val="tx1"/>
                </a:solidFill>
              </a:rPr>
              <a:t>4</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a:t>
            </a:r>
            <a:endParaRPr kumimoji="1" lang="en-US" altLang="ja-JP" sz="1000" dirty="0">
              <a:solidFill>
                <a:schemeClr val="tx1"/>
              </a:solidFill>
            </a:endParaRPr>
          </a:p>
          <a:p>
            <a:r>
              <a:rPr kumimoji="1" lang="ja-JP" altLang="en-US" sz="1000" dirty="0">
                <a:solidFill>
                  <a:schemeClr val="tx1"/>
                </a:solidFill>
              </a:rPr>
              <a:t>という分類で大きく変えるか？</a:t>
            </a:r>
            <a:endParaRPr kumimoji="1" lang="en-US" altLang="ja-JP" sz="1000" dirty="0">
              <a:solidFill>
                <a:schemeClr val="tx1"/>
              </a:solidFill>
            </a:endParaRPr>
          </a:p>
          <a:p>
            <a:r>
              <a:rPr kumimoji="1" lang="ja-JP" altLang="en-US" sz="1000" dirty="0">
                <a:solidFill>
                  <a:schemeClr val="tx1"/>
                </a:solidFill>
              </a:rPr>
              <a:t>デザイン時要相談。</a:t>
            </a:r>
          </a:p>
        </p:txBody>
      </p:sp>
    </p:spTree>
    <p:extLst>
      <p:ext uri="{BB962C8B-B14F-4D97-AF65-F5344CB8AC3E}">
        <p14:creationId xmlns:p14="http://schemas.microsoft.com/office/powerpoint/2010/main" val="63079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コンピューターのスクリーンショット&#10;&#10;自動的に生成された説明">
            <a:extLst>
              <a:ext uri="{FF2B5EF4-FFF2-40B4-BE49-F238E27FC236}">
                <a16:creationId xmlns:a16="http://schemas.microsoft.com/office/drawing/2014/main" id="{4F626501-ECC9-4794-8A14-97A3E8EA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5694"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88455"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．セットアイテム一覧</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2679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328469" y="1507745"/>
            <a:ext cx="1779630"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42869" y="1744651"/>
            <a:ext cx="865230" cy="18001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a:endCxn id="44" idx="3"/>
          </p:cNvCxnSpPr>
          <p:nvPr/>
        </p:nvCxnSpPr>
        <p:spPr>
          <a:xfrm flipH="1">
            <a:off x="1463853" y="1989441"/>
            <a:ext cx="1644246" cy="53542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065020" y="3626757"/>
            <a:ext cx="1043079" cy="9604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．アイテムアイコン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92845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．アイテム名</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92845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．アイテム数</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519035"/>
            <a:ext cx="86914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338828" cy="246221"/>
          </a:xfrm>
          <a:prstGeom prst="rect">
            <a:avLst/>
          </a:prstGeom>
          <a:noFill/>
        </p:spPr>
        <p:txBody>
          <a:bodyPr wrap="none" rtlCol="0">
            <a:spAutoFit/>
          </a:bodyPr>
          <a:lstStyle/>
          <a:p>
            <a:r>
              <a:rPr kumimoji="1" lang="ja-JP" altLang="en-US" sz="1000" dirty="0"/>
              <a:t>セット商品名を表示</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3518912" cy="553998"/>
          </a:xfrm>
          <a:prstGeom prst="rect">
            <a:avLst/>
          </a:prstGeom>
          <a:noFill/>
        </p:spPr>
        <p:txBody>
          <a:bodyPr wrap="none" rtlCol="0">
            <a:spAutoFit/>
          </a:bodyPr>
          <a:lstStyle/>
          <a:p>
            <a:r>
              <a:rPr kumimoji="1" lang="ja-JP" altLang="en-US" sz="1000" dirty="0"/>
              <a:t>セット内容のアイテムのアイコン</a:t>
            </a:r>
            <a:endParaRPr kumimoji="1" lang="en-US" altLang="ja-JP" sz="1000" dirty="0"/>
          </a:p>
          <a:p>
            <a:r>
              <a:rPr kumimoji="1" lang="ja-JP" altLang="en-US" sz="1000" dirty="0"/>
              <a:t>長押しすることでアイテムの詳細を確認することも可能。</a:t>
            </a:r>
            <a:endParaRPr kumimoji="1" lang="en-US" altLang="ja-JP" sz="1000" dirty="0"/>
          </a:p>
          <a:p>
            <a:r>
              <a:rPr kumimoji="1" lang="ja-JP" altLang="en-US" sz="1000" dirty="0"/>
              <a:t>（</a:t>
            </a:r>
            <a:r>
              <a:rPr kumimoji="1" lang="en-US" altLang="ja-JP" sz="1000" dirty="0"/>
              <a:t>sh300e</a:t>
            </a:r>
            <a:r>
              <a:rPr kumimoji="1" lang="ja-JP" altLang="en-US" sz="1000" dirty="0"/>
              <a:t>．アイテム説明ウィンドウ参照）</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333100"/>
            <a:ext cx="1143262" cy="253916"/>
          </a:xfrm>
          <a:prstGeom prst="rect">
            <a:avLst/>
          </a:prstGeom>
          <a:noFill/>
        </p:spPr>
        <p:txBody>
          <a:bodyPr wrap="none" rtlCol="0">
            <a:spAutoFit/>
          </a:bodyPr>
          <a:lstStyle/>
          <a:p>
            <a:r>
              <a:rPr kumimoji="1" lang="en-US" altLang="ja-JP" sz="1050" b="1" dirty="0"/>
              <a:t>03</a:t>
            </a:r>
            <a:r>
              <a:rPr kumimoji="1" lang="ja-JP" altLang="en-US" sz="1050" b="1" dirty="0"/>
              <a:t>．アイテム名</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610099"/>
            <a:ext cx="1723549" cy="246221"/>
          </a:xfrm>
          <a:prstGeom prst="rect">
            <a:avLst/>
          </a:prstGeom>
          <a:noFill/>
        </p:spPr>
        <p:txBody>
          <a:bodyPr wrap="none" rtlCol="0">
            <a:spAutoFit/>
          </a:bodyPr>
          <a:lstStyle/>
          <a:p>
            <a:r>
              <a:rPr kumimoji="1" lang="ja-JP" altLang="en-US" sz="1000" dirty="0"/>
              <a:t>アイテムの名前のテキスト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904842"/>
            <a:ext cx="1143262" cy="253916"/>
          </a:xfrm>
          <a:prstGeom prst="rect">
            <a:avLst/>
          </a:prstGeom>
          <a:noFill/>
        </p:spPr>
        <p:txBody>
          <a:bodyPr wrap="none" rtlCol="0">
            <a:spAutoFit/>
          </a:bodyPr>
          <a:lstStyle/>
          <a:p>
            <a:r>
              <a:rPr kumimoji="1" lang="en-US" altLang="ja-JP" sz="1050" b="1" dirty="0"/>
              <a:t>04</a:t>
            </a:r>
            <a:r>
              <a:rPr kumimoji="1" lang="ja-JP" altLang="en-US" sz="1050" b="1" dirty="0"/>
              <a:t>．アイテム数</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81841"/>
            <a:ext cx="1851789" cy="246221"/>
          </a:xfrm>
          <a:prstGeom prst="rect">
            <a:avLst/>
          </a:prstGeom>
          <a:noFill/>
        </p:spPr>
        <p:txBody>
          <a:bodyPr wrap="none" rtlCol="0">
            <a:spAutoFit/>
          </a:bodyPr>
          <a:lstStyle/>
          <a:p>
            <a:r>
              <a:rPr kumimoji="1" lang="ja-JP" altLang="en-US" sz="1000" dirty="0"/>
              <a:t>数はアイコン中に表示する。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75374"/>
            <a:ext cx="107112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5237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53601"/>
            <a:ext cx="1143262" cy="253916"/>
          </a:xfrm>
          <a:prstGeom prst="rect">
            <a:avLst/>
          </a:prstGeom>
          <a:noFill/>
        </p:spPr>
        <p:txBody>
          <a:bodyPr wrap="none" rtlCol="0">
            <a:spAutoFit/>
          </a:bodyPr>
          <a:lstStyle/>
          <a:p>
            <a:r>
              <a:rPr kumimoji="1" lang="en-US" altLang="ja-JP" sz="1050" b="1" dirty="0"/>
              <a:t>06</a:t>
            </a:r>
            <a:r>
              <a:rPr kumimoji="1" lang="ja-JP" altLang="en-US" sz="1050" b="1" dirty="0"/>
              <a:t>．ウィンドウ</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330600"/>
            <a:ext cx="3903633" cy="861774"/>
          </a:xfrm>
          <a:prstGeom prst="rect">
            <a:avLst/>
          </a:prstGeom>
          <a:noFill/>
        </p:spPr>
        <p:txBody>
          <a:bodyPr wrap="none" rtlCol="0">
            <a:spAutoFit/>
          </a:bodyPr>
          <a:lstStyle/>
          <a:p>
            <a:r>
              <a:rPr kumimoji="1" lang="ja-JP" altLang="en-US" sz="1000" dirty="0"/>
              <a:t>アイテム数は２個以上あるが、</a:t>
            </a:r>
            <a:endParaRPr kumimoji="1" lang="en-US" altLang="ja-JP" sz="1000" dirty="0"/>
          </a:p>
          <a:p>
            <a:r>
              <a:rPr kumimoji="1" lang="ja-JP" altLang="en-US" sz="1000" dirty="0"/>
              <a:t>ウィンドウの数は、アイテムの数によって可変する。</a:t>
            </a:r>
            <a:endParaRPr kumimoji="1" lang="en-US" altLang="ja-JP" sz="1000" dirty="0"/>
          </a:p>
          <a:p>
            <a:r>
              <a:rPr kumimoji="1" lang="ja-JP" altLang="en-US" sz="1000" dirty="0"/>
              <a:t>最低サイズ（２個のとき）と最大サイズを決めておき、</a:t>
            </a:r>
            <a:endParaRPr kumimoji="1" lang="en-US" altLang="ja-JP" sz="1000" dirty="0"/>
          </a:p>
          <a:p>
            <a:r>
              <a:rPr kumimoji="1" lang="ja-JP" altLang="en-US" sz="1000" dirty="0"/>
              <a:t>最大サイズでも入りきらないときはスクロールバーを表示して、</a:t>
            </a:r>
            <a:endParaRPr kumimoji="1" lang="en-US" altLang="ja-JP" sz="1000" dirty="0"/>
          </a:p>
          <a:p>
            <a:r>
              <a:rPr kumimoji="1" lang="ja-JP" altLang="en-US" sz="1000" dirty="0"/>
              <a:t>スクロールするようにする。</a:t>
            </a:r>
            <a:endParaRPr kumimoji="1" lang="en-US" altLang="ja-JP" sz="1000" dirty="0"/>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928459"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．ウィンドウ</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714429" y="4214720"/>
            <a:ext cx="393670" cy="33674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698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CE0CD6-F185-4594-B722-7621B7EED7E5}">
  <ds:schemaRefs>
    <ds:schemaRef ds:uri="http://purl.org/dc/terms/"/>
    <ds:schemaRef ds:uri="http://schemas.microsoft.com/office/2006/documentManagement/types"/>
    <ds:schemaRef ds:uri="http://purl.org/dc/dcmitype/"/>
    <ds:schemaRef ds:uri="0296febf-2773-4faf-ae76-6dee2362d0db"/>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379F813-5842-4182-AC53-C3111CEB0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1301EF-749F-47CF-965C-220E8F66CD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5800</TotalTime>
  <Words>2418</Words>
  <Application>Microsoft Office PowerPoint</Application>
  <PresentationFormat>画面に合わせる (4:3)</PresentationFormat>
  <Paragraphs>425</Paragraphs>
  <Slides>19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游ゴシック</vt:lpstr>
      <vt:lpstr>メイリオ</vt:lpstr>
      <vt:lpstr>Bahnschrift Condensed</vt:lpstr>
      <vt:lpstr>Arial</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224</cp:revision>
  <dcterms:created xsi:type="dcterms:W3CDTF">2019-06-27T02:30:15Z</dcterms:created>
  <dcterms:modified xsi:type="dcterms:W3CDTF">2019-12-16T08:32:00Z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